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60"/>
  </p:notesMasterIdLst>
  <p:handoutMasterIdLst>
    <p:handoutMasterId r:id="rId61"/>
  </p:handoutMasterIdLst>
  <p:sldIdLst>
    <p:sldId id="882" r:id="rId2"/>
    <p:sldId id="828" r:id="rId3"/>
    <p:sldId id="885" r:id="rId4"/>
    <p:sldId id="886" r:id="rId5"/>
    <p:sldId id="829" r:id="rId6"/>
    <p:sldId id="947" r:id="rId7"/>
    <p:sldId id="830" r:id="rId8"/>
    <p:sldId id="831" r:id="rId9"/>
    <p:sldId id="832" r:id="rId10"/>
    <p:sldId id="833" r:id="rId11"/>
    <p:sldId id="834" r:id="rId12"/>
    <p:sldId id="835" r:id="rId13"/>
    <p:sldId id="887" r:id="rId14"/>
    <p:sldId id="836" r:id="rId15"/>
    <p:sldId id="842" r:id="rId16"/>
    <p:sldId id="880" r:id="rId17"/>
    <p:sldId id="837" r:id="rId18"/>
    <p:sldId id="838" r:id="rId19"/>
    <p:sldId id="839" r:id="rId20"/>
    <p:sldId id="884" r:id="rId21"/>
    <p:sldId id="840" r:id="rId22"/>
    <p:sldId id="843" r:id="rId23"/>
    <p:sldId id="844" r:id="rId24"/>
    <p:sldId id="845" r:id="rId25"/>
    <p:sldId id="846" r:id="rId26"/>
    <p:sldId id="847" r:id="rId27"/>
    <p:sldId id="848" r:id="rId28"/>
    <p:sldId id="849" r:id="rId29"/>
    <p:sldId id="850" r:id="rId30"/>
    <p:sldId id="852" r:id="rId31"/>
    <p:sldId id="853" r:id="rId32"/>
    <p:sldId id="854" r:id="rId33"/>
    <p:sldId id="855" r:id="rId34"/>
    <p:sldId id="856" r:id="rId35"/>
    <p:sldId id="857" r:id="rId36"/>
    <p:sldId id="858" r:id="rId37"/>
    <p:sldId id="859" r:id="rId38"/>
    <p:sldId id="860" r:id="rId39"/>
    <p:sldId id="861" r:id="rId40"/>
    <p:sldId id="862" r:id="rId41"/>
    <p:sldId id="863" r:id="rId42"/>
    <p:sldId id="864" r:id="rId43"/>
    <p:sldId id="865" r:id="rId44"/>
    <p:sldId id="866" r:id="rId45"/>
    <p:sldId id="867" r:id="rId46"/>
    <p:sldId id="868" r:id="rId47"/>
    <p:sldId id="869" r:id="rId48"/>
    <p:sldId id="870" r:id="rId49"/>
    <p:sldId id="871" r:id="rId50"/>
    <p:sldId id="872" r:id="rId51"/>
    <p:sldId id="873" r:id="rId52"/>
    <p:sldId id="874" r:id="rId53"/>
    <p:sldId id="875" r:id="rId54"/>
    <p:sldId id="876" r:id="rId55"/>
    <p:sldId id="877" r:id="rId56"/>
    <p:sldId id="878" r:id="rId57"/>
    <p:sldId id="879" r:id="rId58"/>
    <p:sldId id="881" r:id="rId59"/>
  </p:sldIdLst>
  <p:sldSz cx="9144000" cy="6858000" type="screen4x3"/>
  <p:notesSz cx="6877050" cy="9163050"/>
  <p:defaultTextStyle>
    <a:defPPr>
      <a:defRPr lang="en-US"/>
    </a:defPPr>
    <a:lvl1pPr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1pPr>
    <a:lvl2pPr marL="4572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2pPr>
    <a:lvl3pPr marL="9144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3pPr>
    <a:lvl4pPr marL="13716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4pPr>
    <a:lvl5pPr marL="18288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5pPr>
    <a:lvl6pPr marL="2286000" algn="l" defTabSz="457200" rtl="0" eaLnBrk="1" latinLnBrk="0" hangingPunct="1">
      <a:defRPr sz="2400" b="1" kern="1200">
        <a:solidFill>
          <a:schemeClr val="tx1"/>
        </a:solidFill>
        <a:latin typeface="Arial Narrow" charset="0"/>
        <a:ea typeface="ＭＳ Ｐゴシック" charset="0"/>
        <a:cs typeface="+mn-cs"/>
      </a:defRPr>
    </a:lvl6pPr>
    <a:lvl7pPr marL="2743200" algn="l" defTabSz="457200" rtl="0" eaLnBrk="1" latinLnBrk="0" hangingPunct="1">
      <a:defRPr sz="2400" b="1" kern="1200">
        <a:solidFill>
          <a:schemeClr val="tx1"/>
        </a:solidFill>
        <a:latin typeface="Arial Narrow" charset="0"/>
        <a:ea typeface="ＭＳ Ｐゴシック" charset="0"/>
        <a:cs typeface="+mn-cs"/>
      </a:defRPr>
    </a:lvl7pPr>
    <a:lvl8pPr marL="3200400" algn="l" defTabSz="457200" rtl="0" eaLnBrk="1" latinLnBrk="0" hangingPunct="1">
      <a:defRPr sz="2400" b="1" kern="1200">
        <a:solidFill>
          <a:schemeClr val="tx1"/>
        </a:solidFill>
        <a:latin typeface="Arial Narrow" charset="0"/>
        <a:ea typeface="ＭＳ Ｐゴシック" charset="0"/>
        <a:cs typeface="+mn-cs"/>
      </a:defRPr>
    </a:lvl8pPr>
    <a:lvl9pPr marL="3657600" algn="l" defTabSz="457200" rtl="0" eaLnBrk="1" latinLnBrk="0" hangingPunct="1">
      <a:defRPr sz="2400" b="1" kern="1200">
        <a:solidFill>
          <a:schemeClr val="tx1"/>
        </a:solidFill>
        <a:latin typeface="Arial Narrow" charset="0"/>
        <a:ea typeface="ＭＳ Ｐゴシック" charset="0"/>
        <a:cs typeface="+mn-cs"/>
      </a:defRPr>
    </a:lvl9pPr>
  </p:defaultTextStyle>
  <p:extLst>
    <p:ext uri="{EFAFB233-063F-42B5-8137-9DF3F51BA10A}">
      <p15:sldGuideLst xmlns:p15="http://schemas.microsoft.com/office/powerpoint/2012/main">
        <p15:guide id="1" orient="horz">
          <p15:clr>
            <a:srgbClr val="A4A3A4"/>
          </p15:clr>
        </p15:guide>
        <p15:guide id="2" pos="5692">
          <p15:clr>
            <a:srgbClr val="A4A3A4"/>
          </p15:clr>
        </p15:guide>
      </p15:sldGuideLst>
    </p:ext>
    <p:ext uri="{2D200454-40CA-4A62-9FC3-DE9A4176ACB9}">
      <p15:notesGuideLst xmlns:p15="http://schemas.microsoft.com/office/powerpoint/2012/main">
        <p15:guide id="1" orient="horz" pos="2886">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CC"/>
    <a:srgbClr val="CC6600"/>
    <a:srgbClr val="006600"/>
    <a:srgbClr val="FFFFFF"/>
    <a:srgbClr val="FF6600"/>
    <a:srgbClr val="99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78" autoAdjust="0"/>
    <p:restoredTop sz="82893" autoAdjust="0"/>
  </p:normalViewPr>
  <p:slideViewPr>
    <p:cSldViewPr snapToGrid="0">
      <p:cViewPr varScale="1">
        <p:scale>
          <a:sx n="143" d="100"/>
          <a:sy n="143" d="100"/>
        </p:scale>
        <p:origin x="1560" y="208"/>
      </p:cViewPr>
      <p:guideLst>
        <p:guide orient="horz"/>
        <p:guide pos="56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snapToGrid="0">
      <p:cViewPr>
        <p:scale>
          <a:sx n="100" d="100"/>
          <a:sy n="100" d="100"/>
        </p:scale>
        <p:origin x="-1464" y="-72"/>
      </p:cViewPr>
      <p:guideLst>
        <p:guide orient="horz" pos="2886"/>
        <p:guide pos="216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4878388" y="8431213"/>
            <a:ext cx="1433512" cy="25558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0261" tIns="50130" rIns="100261" bIns="50130">
            <a:spAutoFit/>
          </a:bodyPr>
          <a:lstStyle>
            <a:lvl1pPr algn="l" defTabSz="1001713">
              <a:defRPr sz="2400">
                <a:solidFill>
                  <a:schemeClr val="tx1"/>
                </a:solidFill>
                <a:latin typeface="Arial Narrow" charset="0"/>
                <a:ea typeface="ＭＳ Ｐゴシック" charset="0"/>
              </a:defRPr>
            </a:lvl1pPr>
            <a:lvl2pPr marL="500063" algn="l" defTabSz="1001713">
              <a:defRPr sz="2400">
                <a:solidFill>
                  <a:schemeClr val="tx1"/>
                </a:solidFill>
                <a:latin typeface="Arial Narrow" charset="0"/>
                <a:ea typeface="ＭＳ Ｐゴシック" charset="0"/>
              </a:defRPr>
            </a:lvl2pPr>
            <a:lvl3pPr marL="1001713" algn="l" defTabSz="1001713">
              <a:defRPr sz="2400">
                <a:solidFill>
                  <a:schemeClr val="tx1"/>
                </a:solidFill>
                <a:latin typeface="Arial Narrow" charset="0"/>
                <a:ea typeface="ＭＳ Ｐゴシック" charset="0"/>
              </a:defRPr>
            </a:lvl3pPr>
            <a:lvl4pPr marL="1503363" algn="l" defTabSz="1001713">
              <a:defRPr sz="2400">
                <a:solidFill>
                  <a:schemeClr val="tx1"/>
                </a:solidFill>
                <a:latin typeface="Arial Narrow" charset="0"/>
                <a:ea typeface="ＭＳ Ｐゴシック" charset="0"/>
              </a:defRPr>
            </a:lvl4pPr>
            <a:lvl5pPr marL="2006600" algn="l" defTabSz="1001713">
              <a:defRPr sz="2400">
                <a:solidFill>
                  <a:schemeClr val="tx1"/>
                </a:solidFill>
                <a:latin typeface="Arial Narrow" charset="0"/>
                <a:ea typeface="ＭＳ Ｐゴシック" charset="0"/>
              </a:defRPr>
            </a:lvl5pPr>
            <a:lvl6pPr marL="2463800" defTabSz="1001713" eaLnBrk="0" fontAlgn="base" hangingPunct="0">
              <a:spcBef>
                <a:spcPct val="0"/>
              </a:spcBef>
              <a:spcAft>
                <a:spcPct val="0"/>
              </a:spcAft>
              <a:defRPr sz="2400">
                <a:solidFill>
                  <a:schemeClr val="tx1"/>
                </a:solidFill>
                <a:latin typeface="Arial Narrow" charset="0"/>
                <a:ea typeface="ＭＳ Ｐゴシック" charset="0"/>
              </a:defRPr>
            </a:lvl6pPr>
            <a:lvl7pPr marL="2921000" defTabSz="1001713" eaLnBrk="0" fontAlgn="base" hangingPunct="0">
              <a:spcBef>
                <a:spcPct val="0"/>
              </a:spcBef>
              <a:spcAft>
                <a:spcPct val="0"/>
              </a:spcAft>
              <a:defRPr sz="2400">
                <a:solidFill>
                  <a:schemeClr val="tx1"/>
                </a:solidFill>
                <a:latin typeface="Arial Narrow" charset="0"/>
                <a:ea typeface="ＭＳ Ｐゴシック" charset="0"/>
              </a:defRPr>
            </a:lvl7pPr>
            <a:lvl8pPr marL="3378200" defTabSz="1001713" eaLnBrk="0" fontAlgn="base" hangingPunct="0">
              <a:spcBef>
                <a:spcPct val="0"/>
              </a:spcBef>
              <a:spcAft>
                <a:spcPct val="0"/>
              </a:spcAft>
              <a:defRPr sz="2400">
                <a:solidFill>
                  <a:schemeClr val="tx1"/>
                </a:solidFill>
                <a:latin typeface="Arial Narrow" charset="0"/>
                <a:ea typeface="ＭＳ Ｐゴシック" charset="0"/>
              </a:defRPr>
            </a:lvl8pPr>
            <a:lvl9pPr marL="3835400" defTabSz="1001713" eaLnBrk="0" fontAlgn="base" hangingPunct="0">
              <a:spcBef>
                <a:spcPct val="0"/>
              </a:spcBef>
              <a:spcAft>
                <a:spcPct val="0"/>
              </a:spcAft>
              <a:defRPr sz="2400">
                <a:solidFill>
                  <a:schemeClr val="tx1"/>
                </a:solidFill>
                <a:latin typeface="Arial Narrow" charset="0"/>
                <a:ea typeface="ＭＳ Ｐゴシック" charset="0"/>
              </a:defRPr>
            </a:lvl9pPr>
          </a:lstStyle>
          <a:p>
            <a:pPr algn="ctr">
              <a:spcBef>
                <a:spcPct val="50000"/>
              </a:spcBef>
            </a:pPr>
            <a:r>
              <a:rPr lang="en-US" sz="1000">
                <a:solidFill>
                  <a:schemeClr val="tx2"/>
                </a:solidFill>
              </a:rPr>
              <a:t>Page </a:t>
            </a:r>
            <a:fld id="{1F5AFCDE-5664-C346-B277-421B3487C9F6}" type="slidenum">
              <a:rPr lang="en-US" sz="1000">
                <a:solidFill>
                  <a:schemeClr val="tx2"/>
                </a:solidFill>
              </a:rPr>
              <a:pPr algn="ctr">
                <a:spcBef>
                  <a:spcPct val="50000"/>
                </a:spcBef>
              </a:pPr>
              <a:t>‹#›</a:t>
            </a:fld>
            <a:endParaRPr lang="en-US" sz="1000">
              <a:solidFill>
                <a:schemeClr val="tx2"/>
              </a:solidFill>
            </a:endParaRPr>
          </a:p>
        </p:txBody>
      </p:sp>
      <p:sp>
        <p:nvSpPr>
          <p:cNvPr id="3080" name="Text Box 8"/>
          <p:cNvSpPr txBox="1">
            <a:spLocks noChangeArrowheads="1"/>
          </p:cNvSpPr>
          <p:nvPr/>
        </p:nvSpPr>
        <p:spPr bwMode="auto">
          <a:xfrm>
            <a:off x="6037263" y="317500"/>
            <a:ext cx="200025" cy="2540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00261" tIns="50130" rIns="100261" bIns="50130">
            <a:spAutoFit/>
          </a:bodyPr>
          <a:lstStyle>
            <a:lvl1pPr algn="l" defTabSz="1001713">
              <a:defRPr sz="2400">
                <a:solidFill>
                  <a:schemeClr val="tx1"/>
                </a:solidFill>
                <a:latin typeface="Arial Narrow" charset="0"/>
                <a:ea typeface="ＭＳ Ｐゴシック" charset="0"/>
              </a:defRPr>
            </a:lvl1pPr>
            <a:lvl2pPr marL="500063" algn="l" defTabSz="1001713">
              <a:defRPr sz="2400">
                <a:solidFill>
                  <a:schemeClr val="tx1"/>
                </a:solidFill>
                <a:latin typeface="Arial Narrow" charset="0"/>
                <a:ea typeface="ＭＳ Ｐゴシック" charset="0"/>
              </a:defRPr>
            </a:lvl2pPr>
            <a:lvl3pPr marL="1001713" algn="l" defTabSz="1001713">
              <a:defRPr sz="2400">
                <a:solidFill>
                  <a:schemeClr val="tx1"/>
                </a:solidFill>
                <a:latin typeface="Arial Narrow" charset="0"/>
                <a:ea typeface="ＭＳ Ｐゴシック" charset="0"/>
              </a:defRPr>
            </a:lvl3pPr>
            <a:lvl4pPr marL="1503363" algn="l" defTabSz="1001713">
              <a:defRPr sz="2400">
                <a:solidFill>
                  <a:schemeClr val="tx1"/>
                </a:solidFill>
                <a:latin typeface="Arial Narrow" charset="0"/>
                <a:ea typeface="ＭＳ Ｐゴシック" charset="0"/>
              </a:defRPr>
            </a:lvl4pPr>
            <a:lvl5pPr marL="2006600" algn="l" defTabSz="1001713">
              <a:defRPr sz="2400">
                <a:solidFill>
                  <a:schemeClr val="tx1"/>
                </a:solidFill>
                <a:latin typeface="Arial Narrow" charset="0"/>
                <a:ea typeface="ＭＳ Ｐゴシック" charset="0"/>
              </a:defRPr>
            </a:lvl5pPr>
            <a:lvl6pPr marL="2463800" defTabSz="1001713" eaLnBrk="0" fontAlgn="base" hangingPunct="0">
              <a:spcBef>
                <a:spcPct val="0"/>
              </a:spcBef>
              <a:spcAft>
                <a:spcPct val="0"/>
              </a:spcAft>
              <a:defRPr sz="2400">
                <a:solidFill>
                  <a:schemeClr val="tx1"/>
                </a:solidFill>
                <a:latin typeface="Arial Narrow" charset="0"/>
                <a:ea typeface="ＭＳ Ｐゴシック" charset="0"/>
              </a:defRPr>
            </a:lvl6pPr>
            <a:lvl7pPr marL="2921000" defTabSz="1001713" eaLnBrk="0" fontAlgn="base" hangingPunct="0">
              <a:spcBef>
                <a:spcPct val="0"/>
              </a:spcBef>
              <a:spcAft>
                <a:spcPct val="0"/>
              </a:spcAft>
              <a:defRPr sz="2400">
                <a:solidFill>
                  <a:schemeClr val="tx1"/>
                </a:solidFill>
                <a:latin typeface="Arial Narrow" charset="0"/>
                <a:ea typeface="ＭＳ Ｐゴシック" charset="0"/>
              </a:defRPr>
            </a:lvl7pPr>
            <a:lvl8pPr marL="3378200" defTabSz="1001713" eaLnBrk="0" fontAlgn="base" hangingPunct="0">
              <a:spcBef>
                <a:spcPct val="0"/>
              </a:spcBef>
              <a:spcAft>
                <a:spcPct val="0"/>
              </a:spcAft>
              <a:defRPr sz="2400">
                <a:solidFill>
                  <a:schemeClr val="tx1"/>
                </a:solidFill>
                <a:latin typeface="Arial Narrow" charset="0"/>
                <a:ea typeface="ＭＳ Ｐゴシック" charset="0"/>
              </a:defRPr>
            </a:lvl8pPr>
            <a:lvl9pPr marL="3835400" defTabSz="1001713" eaLnBrk="0" fontAlgn="base" hangingPunct="0">
              <a:spcBef>
                <a:spcPct val="0"/>
              </a:spcBef>
              <a:spcAft>
                <a:spcPct val="0"/>
              </a:spcAft>
              <a:defRPr sz="2400">
                <a:solidFill>
                  <a:schemeClr val="tx1"/>
                </a:solidFill>
                <a:latin typeface="Arial Narrow" charset="0"/>
                <a:ea typeface="ＭＳ Ｐゴシック" charset="0"/>
              </a:defRPr>
            </a:lvl9pPr>
          </a:lstStyle>
          <a:p>
            <a:pPr algn="r"/>
            <a:endParaRPr lang="en-US" sz="1000">
              <a:solidFill>
                <a:schemeClr val="tx2"/>
              </a:solidFill>
            </a:endParaRPr>
          </a:p>
        </p:txBody>
      </p:sp>
    </p:spTree>
    <p:extLst>
      <p:ext uri="{BB962C8B-B14F-4D97-AF65-F5344CB8AC3E}">
        <p14:creationId xmlns:p14="http://schemas.microsoft.com/office/powerpoint/2010/main" val="2511884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8100" y="-31750"/>
            <a:ext cx="30241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8732" tIns="0" rIns="18732" bIns="0" numCol="1" anchor="t" anchorCtr="0" compatLnSpc="1">
            <a:prstTxWarp prst="textNoShape">
              <a:avLst/>
            </a:prstTxWarp>
          </a:bodyPr>
          <a:lstStyle>
            <a:lvl1pPr algn="l" defTabSz="898525">
              <a:defRPr sz="1000" b="0" i="1">
                <a:latin typeface="Arial" charset="0"/>
              </a:defRPr>
            </a:lvl1pPr>
          </a:lstStyle>
          <a:p>
            <a:endParaRPr lang="en-US"/>
          </a:p>
        </p:txBody>
      </p:sp>
      <p:sp>
        <p:nvSpPr>
          <p:cNvPr id="2051" name="Rectangle 3"/>
          <p:cNvSpPr>
            <a:spLocks noGrp="1" noChangeArrowheads="1"/>
          </p:cNvSpPr>
          <p:nvPr>
            <p:ph type="dt" idx="1"/>
          </p:nvPr>
        </p:nvSpPr>
        <p:spPr bwMode="auto">
          <a:xfrm>
            <a:off x="3890963" y="-31750"/>
            <a:ext cx="2947987"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8732" tIns="0" rIns="18732" bIns="0" numCol="1" anchor="t" anchorCtr="0" compatLnSpc="1">
            <a:prstTxWarp prst="textNoShape">
              <a:avLst/>
            </a:prstTxWarp>
          </a:bodyPr>
          <a:lstStyle>
            <a:lvl1pPr algn="r" defTabSz="898525">
              <a:defRPr sz="1000" b="0" i="1">
                <a:latin typeface="Arial" charset="0"/>
              </a:defRPr>
            </a:lvl1pPr>
          </a:lstStyle>
          <a:p>
            <a:endParaRPr lang="en-US"/>
          </a:p>
        </p:txBody>
      </p:sp>
      <p:sp>
        <p:nvSpPr>
          <p:cNvPr id="2052" name="Rectangle 4"/>
          <p:cNvSpPr>
            <a:spLocks noGrp="1" noRot="1" noChangeAspect="1" noChangeArrowheads="1" noTextEdit="1"/>
          </p:cNvSpPr>
          <p:nvPr>
            <p:ph type="sldImg" idx="2"/>
          </p:nvPr>
        </p:nvSpPr>
        <p:spPr bwMode="auto">
          <a:xfrm>
            <a:off x="1157288" y="677863"/>
            <a:ext cx="4565650" cy="3424237"/>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46150" y="4351338"/>
            <a:ext cx="4984750" cy="415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537" tIns="45269" rIns="90537" bIns="452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8100" y="8732838"/>
            <a:ext cx="302418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8732" tIns="0" rIns="18732" bIns="0" numCol="1" anchor="b" anchorCtr="0" compatLnSpc="1">
            <a:prstTxWarp prst="textNoShape">
              <a:avLst/>
            </a:prstTxWarp>
          </a:bodyPr>
          <a:lstStyle>
            <a:lvl1pPr algn="l" defTabSz="898525">
              <a:defRPr sz="1000" b="0" i="1">
                <a:latin typeface="Arial" charset="0"/>
              </a:defRPr>
            </a:lvl1pPr>
          </a:lstStyle>
          <a:p>
            <a:r>
              <a:rPr lang="en-US"/>
              <a:t>Page </a:t>
            </a:r>
          </a:p>
        </p:txBody>
      </p:sp>
      <p:sp>
        <p:nvSpPr>
          <p:cNvPr id="2055" name="Rectangle 7"/>
          <p:cNvSpPr>
            <a:spLocks noGrp="1" noChangeArrowheads="1"/>
          </p:cNvSpPr>
          <p:nvPr>
            <p:ph type="sldNum" sz="quarter" idx="5"/>
          </p:nvPr>
        </p:nvSpPr>
        <p:spPr bwMode="auto">
          <a:xfrm>
            <a:off x="3890963" y="8732838"/>
            <a:ext cx="2947987"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8732" tIns="0" rIns="18732" bIns="0" numCol="1" anchor="b" anchorCtr="0" compatLnSpc="1">
            <a:prstTxWarp prst="textNoShape">
              <a:avLst/>
            </a:prstTxWarp>
          </a:bodyPr>
          <a:lstStyle>
            <a:lvl1pPr algn="r" defTabSz="898525">
              <a:defRPr sz="1000" b="0" i="1">
                <a:latin typeface="Arial" charset="0"/>
              </a:defRPr>
            </a:lvl1pPr>
          </a:lstStyle>
          <a:p>
            <a:fld id="{E127DDD1-9265-1249-8EF6-23B6EBE213BA}" type="slidenum">
              <a:rPr lang="en-US"/>
              <a:pPr/>
              <a:t>‹#›</a:t>
            </a:fld>
            <a:endParaRPr lang="en-US"/>
          </a:p>
        </p:txBody>
      </p:sp>
    </p:spTree>
    <p:extLst>
      <p:ext uri="{BB962C8B-B14F-4D97-AF65-F5344CB8AC3E}">
        <p14:creationId xmlns:p14="http://schemas.microsoft.com/office/powerpoint/2010/main" val="3030734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764B52A-8D31-6740-A47E-72579FA67648}" type="slidenum">
              <a:rPr lang="en-US"/>
              <a:pPr/>
              <a:t>1</a:t>
            </a:fld>
            <a:endParaRPr lang="en-US"/>
          </a:p>
        </p:txBody>
      </p:sp>
      <p:sp>
        <p:nvSpPr>
          <p:cNvPr id="135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C82BD3A-2C08-2D4F-86C4-9B70336A6C3D}" type="slidenum">
              <a:rPr lang="en-US"/>
              <a:pPr/>
              <a:t>14</a:t>
            </a:fld>
            <a:endParaRPr lang="en-US"/>
          </a:p>
        </p:txBody>
      </p:sp>
      <p:sp>
        <p:nvSpPr>
          <p:cNvPr id="136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A045413-6F79-4C42-A4CD-C170F899C6F3}" type="slidenum">
              <a:rPr lang="en-US"/>
              <a:pPr/>
              <a:t>15</a:t>
            </a:fld>
            <a:endParaRPr lang="en-US"/>
          </a:p>
        </p:txBody>
      </p:sp>
      <p:sp>
        <p:nvSpPr>
          <p:cNvPr id="136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8067" name="Rectangle 3"/>
          <p:cNvSpPr>
            <a:spLocks noGrp="1" noChangeArrowheads="1"/>
          </p:cNvSpPr>
          <p:nvPr>
            <p:ph type="body" idx="1"/>
          </p:nvPr>
        </p:nvSpPr>
        <p:spPr/>
        <p:txBody>
          <a:bodyPr/>
          <a:lstStyle/>
          <a:p>
            <a:r>
              <a:rPr lang="en-US"/>
              <a:t>This example shows a 2-output function realized by 4 implicants, and their cubical notation.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58A1DBA-B00D-2C40-82D4-21269AAD3094}" type="slidenum">
              <a:rPr lang="en-US"/>
              <a:pPr/>
              <a:t>16</a:t>
            </a:fld>
            <a:endParaRPr lang="en-US"/>
          </a:p>
        </p:txBody>
      </p:sp>
      <p:sp>
        <p:nvSpPr>
          <p:cNvPr id="136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9091" name="Rectangle 3"/>
          <p:cNvSpPr>
            <a:spLocks noGrp="1" noChangeArrowheads="1"/>
          </p:cNvSpPr>
          <p:nvPr>
            <p:ph type="body" idx="1"/>
          </p:nvPr>
        </p:nvSpPr>
        <p:spPr/>
        <p:txBody>
          <a:bodyPr/>
          <a:lstStyle/>
          <a:p>
            <a:r>
              <a:rPr lang="en-US"/>
              <a:t>There are visual representations, for manual optimization, and CAD representations that are used by tools.</a:t>
            </a:r>
          </a:p>
          <a:p>
            <a:r>
              <a:rPr lang="en-US"/>
              <a:t>The most important representations are based on matrices and decision diagrams.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861A441-42D5-3045-BDF0-4F2DC7981A2F}" type="slidenum">
              <a:rPr lang="en-US"/>
              <a:pPr/>
              <a:t>17</a:t>
            </a:fld>
            <a:endParaRPr lang="en-US"/>
          </a:p>
        </p:txBody>
      </p:sp>
      <p:sp>
        <p:nvSpPr>
          <p:cNvPr id="137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D836C86-3BC8-D34F-AF9F-40937AC743B3}" type="slidenum">
              <a:rPr lang="en-US"/>
              <a:pPr/>
              <a:t>18</a:t>
            </a:fld>
            <a:endParaRPr lang="en-US"/>
          </a:p>
        </p:txBody>
      </p:sp>
      <p:sp>
        <p:nvSpPr>
          <p:cNvPr id="137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1139" name="Rectangle 3"/>
          <p:cNvSpPr>
            <a:spLocks noGrp="1" noChangeArrowheads="1"/>
          </p:cNvSpPr>
          <p:nvPr>
            <p:ph type="body" idx="1"/>
          </p:nvPr>
        </p:nvSpPr>
        <p:spPr/>
        <p:txBody>
          <a:bodyPr/>
          <a:lstStyle/>
          <a:p>
            <a:r>
              <a:rPr lang="en-US"/>
              <a:t>Two-level logic optimization is important in three respects. </a:t>
            </a:r>
          </a:p>
          <a:p>
            <a:r>
              <a:rPr lang="en-US"/>
              <a:t>First, it provides a means for optimizing the implementation of circuits that are direct translations of two-level tabular forms. </a:t>
            </a:r>
          </a:p>
          <a:p>
            <a:r>
              <a:rPr lang="en-US"/>
              <a:t>Thus two-level logic optimization has a direct impact on macro-cell design styles using Programmable Logic Arrays (PLAs).</a:t>
            </a:r>
          </a:p>
          <a:p>
            <a:r>
              <a:rPr lang="en-US"/>
              <a:t>Second, two-level logic optimization allows us to reduce the information needed to express any logic function that represents a component of a multiple-level representation. Specifically,</a:t>
            </a:r>
          </a:p>
          <a:p>
            <a:r>
              <a:rPr lang="en-US"/>
              <a:t>a module of a logic network may be associated with a logic function in two-level form, whose optimization benefits the overall multiple-level representation. Thus, two-level optimization is of key importance to multiple-level logic design.</a:t>
            </a:r>
          </a:p>
          <a:p>
            <a:r>
              <a:rPr lang="en-US"/>
              <a:t>Last but not least, two-level logic optimization is a formal way of processing the representation of systems that can be described by logic functions. Hence its importance goes beyond logic circuit design.</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010149F-3A38-F246-AEB1-2EED72414A0F}" type="slidenum">
              <a:rPr lang="en-US"/>
              <a:pPr/>
              <a:t>19</a:t>
            </a:fld>
            <a:endParaRPr lang="en-US"/>
          </a:p>
        </p:txBody>
      </p:sp>
      <p:sp>
        <p:nvSpPr>
          <p:cNvPr id="137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2163" name="Rectangle 3"/>
          <p:cNvSpPr>
            <a:spLocks noGrp="1" noChangeArrowheads="1"/>
          </p:cNvSpPr>
          <p:nvPr>
            <p:ph type="body" idx="1"/>
          </p:nvPr>
        </p:nvSpPr>
        <p:spPr/>
        <p:txBody>
          <a:bodyPr/>
          <a:lstStyle/>
          <a:p>
            <a:r>
              <a:rPr lang="en-US"/>
              <a:t>PLAs are rectangular macrocells, mainly used within NMOS technology.</a:t>
            </a:r>
          </a:p>
          <a:p>
            <a:r>
              <a:rPr lang="en-US"/>
              <a:t>Dynamic CMOS PLAs also exist.</a:t>
            </a:r>
          </a:p>
          <a:p>
            <a:r>
              <a:rPr lang="en-US"/>
              <a:t>There is a renewed interests in using PLAs for new nano-technologies.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8014FCE-9150-6049-AC7E-877ADFD93248}" type="slidenum">
              <a:rPr lang="en-US"/>
              <a:pPr/>
              <a:t>21</a:t>
            </a:fld>
            <a:endParaRPr lang="en-US"/>
          </a:p>
        </p:txBody>
      </p:sp>
      <p:sp>
        <p:nvSpPr>
          <p:cNvPr id="137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3187" name="Rectangle 3"/>
          <p:cNvSpPr>
            <a:spLocks noGrp="1" noChangeArrowheads="1"/>
          </p:cNvSpPr>
          <p:nvPr>
            <p:ph type="body" idx="1"/>
          </p:nvPr>
        </p:nvSpPr>
        <p:spPr/>
        <p:txBody>
          <a:bodyPr/>
          <a:lstStyle/>
          <a:p>
            <a:r>
              <a:rPr lang="en-US"/>
              <a:t>A PLA has a set of rows in one to one correspondence with the implicants.</a:t>
            </a:r>
          </a:p>
          <a:p>
            <a:r>
              <a:rPr lang="en-US"/>
              <a:t>It has column pairs, in correspondence with inputs and their complements.</a:t>
            </a:r>
          </a:p>
          <a:p>
            <a:r>
              <a:rPr lang="en-US"/>
              <a:t>It has output columns in correspondence with the outputs.</a:t>
            </a:r>
          </a:p>
          <a:p>
            <a:r>
              <a:rPr lang="en-US"/>
              <a:t>PLAs implement typically sum of products in terms of NORS of NORS.  The final outputs need to be complemented.</a:t>
            </a:r>
          </a:p>
          <a:p>
            <a:r>
              <a:rPr lang="en-US"/>
              <a:t>PLAs can be seen as two planes, each realizing NORs.</a:t>
            </a:r>
          </a:p>
          <a:p>
            <a:r>
              <a:rPr lang="en-US"/>
              <a:t>Transistors are placed in specific positions, to implement the NORs.  The example shows the translation of a personality matrix into a PLA array.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E09549A-F6D8-CF45-8425-C801701B6C38}" type="slidenum">
              <a:rPr lang="en-US"/>
              <a:pPr/>
              <a:t>22</a:t>
            </a:fld>
            <a:endParaRPr lang="en-US"/>
          </a:p>
        </p:txBody>
      </p:sp>
      <p:sp>
        <p:nvSpPr>
          <p:cNvPr id="137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4211" name="Rectangle 3"/>
          <p:cNvSpPr>
            <a:spLocks noGrp="1" noChangeArrowheads="1"/>
          </p:cNvSpPr>
          <p:nvPr>
            <p:ph type="body" idx="1"/>
          </p:nvPr>
        </p:nvSpPr>
        <p:spPr/>
        <p:txBody>
          <a:bodyPr/>
          <a:lstStyle/>
          <a:p>
            <a:r>
              <a:rPr lang="en-US"/>
              <a:t>The objective of two-level logic minimization is to reduce the size of a Boolean function in either sop or pos form.</a:t>
            </a:r>
          </a:p>
          <a:p>
            <a:r>
              <a:rPr lang="en-US"/>
              <a:t>Since either form can be derived from the other by using De Morgan's law which preserves the number of terms and literals, we can concentrate on the minimization of one form, in particular sop without loss of generality.</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1DF5DBC-AEC8-FE44-9A45-889F65DD38E0}" type="slidenum">
              <a:rPr lang="en-US"/>
              <a:pPr/>
              <a:t>23</a:t>
            </a:fld>
            <a:endParaRPr lang="en-US"/>
          </a:p>
        </p:txBody>
      </p:sp>
      <p:sp>
        <p:nvSpPr>
          <p:cNvPr id="137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5235" name="Rectangle 3"/>
          <p:cNvSpPr>
            <a:spLocks noGrp="1" noChangeArrowheads="1"/>
          </p:cNvSpPr>
          <p:nvPr>
            <p:ph type="body" idx="1"/>
          </p:nvPr>
        </p:nvSpPr>
        <p:spPr/>
        <p:txBody>
          <a:bodyPr/>
          <a:lstStyle/>
          <a:p>
            <a:r>
              <a:rPr lang="en-US"/>
              <a:t>The objective of exact two-level logic minimization is to determine</a:t>
            </a:r>
          </a:p>
          <a:p>
            <a:r>
              <a:rPr lang="en-US"/>
              <a:t>a minimum cover of a function, I.e., a cover with a minimum number of terms.</a:t>
            </a:r>
          </a:p>
          <a:p>
            <a:r>
              <a:rPr lang="en-US"/>
              <a:t>It is often useful to determine local minimum covers, called minimal covers, because their computation can be achieved with smaller memory and computing-time requirements.</a:t>
            </a:r>
          </a:p>
          <a:p>
            <a:r>
              <a:rPr lang="en-US"/>
              <a:t>Different definitions of minimality exist.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F65FC7A-A13B-F44E-94CE-48633A272161}" type="slidenum">
              <a:rPr lang="en-US"/>
              <a:pPr/>
              <a:t>24</a:t>
            </a:fld>
            <a:endParaRPr lang="en-US"/>
          </a:p>
        </p:txBody>
      </p:sp>
      <p:sp>
        <p:nvSpPr>
          <p:cNvPr id="137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6259" name="Rectangle 3"/>
          <p:cNvSpPr>
            <a:spLocks noGrp="1" noChangeArrowheads="1"/>
          </p:cNvSpPr>
          <p:nvPr>
            <p:ph type="body" idx="1"/>
          </p:nvPr>
        </p:nvSpPr>
        <p:spPr/>
        <p:txBody>
          <a:bodyPr/>
          <a:lstStyle/>
          <a:p>
            <a:r>
              <a:rPr lang="en-US"/>
              <a:t>Example of a 3-input, 2-output,  5-minterm function.</a:t>
            </a:r>
          </a:p>
          <a:p>
            <a:r>
              <a:rPr lang="en-US"/>
              <a:t>A minimun cover has 3 implicants.</a:t>
            </a:r>
          </a:p>
          <a:p>
            <a:r>
              <a:rPr lang="en-US"/>
              <a:t>A minimal cover has 4 implicants, because two outputs do not share a term.</a:t>
            </a:r>
          </a:p>
          <a:p>
            <a:r>
              <a:rPr lang="en-US"/>
              <a:t>A cover, which is minimal with respectt to single containment, has again 4 implicants.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B4B6D89-1DEF-B448-BF9C-78242619775F}" type="slidenum">
              <a:rPr lang="en-US"/>
              <a:pPr/>
              <a:t>2</a:t>
            </a:fld>
            <a:endParaRPr lang="en-US"/>
          </a:p>
        </p:txBody>
      </p:sp>
      <p:sp>
        <p:nvSpPr>
          <p:cNvPr id="135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B35B439-83F1-564A-A2A3-61E86EB9D442}" type="slidenum">
              <a:rPr lang="en-US"/>
              <a:pPr/>
              <a:t>25</a:t>
            </a:fld>
            <a:endParaRPr lang="en-US"/>
          </a:p>
        </p:txBody>
      </p:sp>
      <p:sp>
        <p:nvSpPr>
          <p:cNvPr id="137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7283" name="Rectangle 3"/>
          <p:cNvSpPr>
            <a:spLocks noGrp="1" noChangeArrowheads="1"/>
          </p:cNvSpPr>
          <p:nvPr>
            <p:ph type="body" idx="1"/>
          </p:nvPr>
        </p:nvSpPr>
        <p:spPr/>
        <p:txBody>
          <a:bodyPr/>
          <a:lstStyle/>
          <a:p>
            <a:r>
              <a:rPr lang="en-US"/>
              <a:t>Implicants are prime when no other implicant (of the same function) contains them.</a:t>
            </a:r>
          </a:p>
          <a:p>
            <a:r>
              <a:rPr lang="en-US"/>
              <a:t>Essential primes are the only ones that cover a specific minterm.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C2B2A21-5955-3846-8B0E-DEC4B1743EA6}" type="slidenum">
              <a:rPr lang="en-US"/>
              <a:pPr/>
              <a:t>26</a:t>
            </a:fld>
            <a:endParaRPr lang="en-US"/>
          </a:p>
        </p:txBody>
      </p:sp>
      <p:sp>
        <p:nvSpPr>
          <p:cNvPr id="137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8307" name="Rectangle 3"/>
          <p:cNvSpPr>
            <a:spLocks noGrp="1" noChangeArrowheads="1"/>
          </p:cNvSpPr>
          <p:nvPr>
            <p:ph type="body" idx="1"/>
          </p:nvPr>
        </p:nvSpPr>
        <p:spPr/>
        <p:txBody>
          <a:bodyPr/>
          <a:lstStyle/>
          <a:p>
            <a:r>
              <a:rPr lang="en-US"/>
              <a:t>Exact logic minimization addresses the problem of computing a minimum cover.</a:t>
            </a:r>
          </a:p>
          <a:p>
            <a:r>
              <a:rPr lang="en-US"/>
              <a:t>It is considered a classic problem in switching theory and it was addressed first by Quine and McCluskey.</a:t>
            </a:r>
          </a:p>
          <a:p>
            <a:r>
              <a:rPr lang="en-US"/>
              <a:t>Heuristic logic minimization strives at computing minimal covers in short time.</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0E69D08-F351-D04C-8A0B-8C5A24E3019E}" type="slidenum">
              <a:rPr lang="en-US"/>
              <a:pPr/>
              <a:t>27</a:t>
            </a:fld>
            <a:endParaRPr lang="en-US"/>
          </a:p>
        </p:txBody>
      </p:sp>
      <p:sp>
        <p:nvSpPr>
          <p:cNvPr id="137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9331" name="Rectangle 3"/>
          <p:cNvSpPr>
            <a:spLocks noGrp="1" noChangeArrowheads="1"/>
          </p:cNvSpPr>
          <p:nvPr>
            <p:ph type="body" idx="1"/>
          </p:nvPr>
        </p:nvSpPr>
        <p:spPr/>
        <p:txBody>
          <a:bodyPr/>
          <a:lstStyle/>
          <a:p>
            <a:r>
              <a:rPr lang="en-US"/>
              <a:t>The solution of the exact minimization hinges on Quine's theorem that delimits the search space for an optimum solution.</a:t>
            </a:r>
          </a:p>
          <a:p>
            <a:r>
              <a:rPr lang="en-US"/>
              <a:t>The theorem says: </a:t>
            </a:r>
            <a:r>
              <a:rPr lang="ja-JP" altLang="en-US">
                <a:latin typeface="Arial"/>
              </a:rPr>
              <a:t>“</a:t>
            </a:r>
            <a:r>
              <a:rPr lang="en-US"/>
              <a:t>There is a minimum cover that is prime.</a:t>
            </a:r>
            <a:r>
              <a:rPr lang="ja-JP" altLang="en-US">
                <a:latin typeface="Arial"/>
              </a:rPr>
              <a:t>”</a:t>
            </a:r>
            <a:endParaRPr lang="en-US"/>
          </a:p>
          <a:p>
            <a:r>
              <a:rPr lang="en-US"/>
              <a:t>Thus exact minimization determines a list of primes, and then selects a minimum number that is sufficient to cover the function.</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D859523-A534-C34A-A44D-579321CEF867}" type="slidenum">
              <a:rPr lang="en-US"/>
              <a:pPr/>
              <a:t>28</a:t>
            </a:fld>
            <a:endParaRPr lang="en-US"/>
          </a:p>
        </p:txBody>
      </p:sp>
      <p:sp>
        <p:nvSpPr>
          <p:cNvPr id="138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0355" name="Rectangle 3"/>
          <p:cNvSpPr>
            <a:spLocks noGrp="1" noChangeArrowheads="1"/>
          </p:cNvSpPr>
          <p:nvPr>
            <p:ph type="body" idx="1"/>
          </p:nvPr>
        </p:nvSpPr>
        <p:spPr/>
        <p:txBody>
          <a:bodyPr/>
          <a:lstStyle/>
          <a:p>
            <a:r>
              <a:rPr lang="en-US"/>
              <a:t>A prime implicant table is a binary-valued matrix </a:t>
            </a:r>
            <a:r>
              <a:rPr lang="en-US" b="1"/>
              <a:t>A</a:t>
            </a:r>
            <a:r>
              <a:rPr lang="en-US"/>
              <a:t>, whose columns are in one-to-one correspondence with the prime implicants of the function </a:t>
            </a:r>
            <a:r>
              <a:rPr lang="en-US" i="1"/>
              <a:t>f </a:t>
            </a:r>
            <a:r>
              <a:rPr lang="en-US"/>
              <a:t>and whose rows are in one-to-one correspondence with its minterms.</a:t>
            </a:r>
          </a:p>
          <a:p>
            <a:r>
              <a:rPr lang="en-US"/>
              <a:t>The table has exponential size, but still tables can be generated for small-medium scale functions.</a:t>
            </a:r>
          </a:p>
          <a:p>
            <a:r>
              <a:rPr lang="en-US"/>
              <a:t>There are implicit methods that do not construct the table, but gather the equivalent information in a data structure.</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1F6DF7F-3F82-A244-B5CE-C278BBE92148}" type="slidenum">
              <a:rPr lang="en-US"/>
              <a:pPr/>
              <a:t>29</a:t>
            </a:fld>
            <a:endParaRPr lang="en-US"/>
          </a:p>
        </p:txBody>
      </p:sp>
      <p:sp>
        <p:nvSpPr>
          <p:cNvPr id="138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1379" name="Rectangle 3"/>
          <p:cNvSpPr>
            <a:spLocks noGrp="1" noChangeArrowheads="1"/>
          </p:cNvSpPr>
          <p:nvPr>
            <p:ph type="body" idx="1"/>
          </p:nvPr>
        </p:nvSpPr>
        <p:spPr/>
        <p:txBody>
          <a:bodyPr/>
          <a:lstStyle/>
          <a:p>
            <a:r>
              <a:rPr lang="en-US"/>
              <a:t>Exanple of a 3-input scalar function.</a:t>
            </a:r>
          </a:p>
          <a:p>
            <a:r>
              <a:rPr lang="en-US"/>
              <a:t>There are 4 primes and 5 minterms.</a:t>
            </a:r>
          </a:p>
          <a:p>
            <a:r>
              <a:rPr lang="en-US"/>
              <a:t>Two primes are essential, because they are the only ones that cover two minterms.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4A7EC2F-3F7E-B44C-9F4D-606FC2EBEEDF}" type="slidenum">
              <a:rPr lang="en-US"/>
              <a:pPr/>
              <a:t>30</a:t>
            </a:fld>
            <a:endParaRPr lang="en-US"/>
          </a:p>
        </p:txBody>
      </p:sp>
      <p:sp>
        <p:nvSpPr>
          <p:cNvPr id="138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2403" name="Rectangle 3"/>
          <p:cNvSpPr>
            <a:spLocks noGrp="1" noChangeArrowheads="1"/>
          </p:cNvSpPr>
          <p:nvPr>
            <p:ph type="body" idx="1"/>
          </p:nvPr>
        </p:nvSpPr>
        <p:spPr/>
        <p:txBody>
          <a:bodyPr/>
          <a:lstStyle/>
          <a:p>
            <a:r>
              <a:rPr lang="en-US"/>
              <a:t>The implicant table can be reduced by techniques similar to those used for the generic covering problem.</a:t>
            </a:r>
          </a:p>
          <a:p>
            <a:r>
              <a:rPr lang="en-US"/>
              <a:t>In particular, each essential column corresponds to an essential prime, which must be part of any solution. </a:t>
            </a:r>
          </a:p>
          <a:p>
            <a:r>
              <a:rPr lang="en-US"/>
              <a:t>Row and column dominance can be used to reduce the size of matrix </a:t>
            </a:r>
            <a:r>
              <a:rPr lang="en-US" b="1"/>
              <a:t>A</a:t>
            </a:r>
            <a:r>
              <a:rPr lang="en-US"/>
              <a:t>. </a:t>
            </a:r>
          </a:p>
          <a:p>
            <a:r>
              <a:rPr lang="en-US"/>
              <a:t>Extraction of the essentials, and removal of dominant rows and dominated columns can be iterated to yield a reduced prime implicant table.</a:t>
            </a:r>
          </a:p>
          <a:p>
            <a:r>
              <a:rPr lang="en-US"/>
              <a:t>Another classic approach, often referred to as Petrick's method, consists of writing down the covering clauses of the (reduced)</a:t>
            </a:r>
          </a:p>
          <a:p>
            <a:r>
              <a:rPr lang="en-US"/>
              <a:t>implicant table in pos form. Each clause (or equivalently each product term) corresponds to a minterm and it represents the disjunction of the primes that cover it. </a:t>
            </a:r>
          </a:p>
          <a:p>
            <a:r>
              <a:rPr lang="en-US"/>
              <a:t>The pos form is then transformed into  a sop form by carrying out the products of the sums. The corresponding sop expression is satisfied when anyone  of its product terms is true. </a:t>
            </a:r>
          </a:p>
          <a:p>
            <a:r>
              <a:rPr lang="en-US"/>
              <a:t>In this case, product terms represent the primes that have been selected. </a:t>
            </a:r>
          </a:p>
          <a:p>
            <a:r>
              <a:rPr lang="en-US"/>
              <a:t>The cost of a cover then relates to the number of literals in the product. </a:t>
            </a:r>
          </a:p>
          <a:p>
            <a:r>
              <a:rPr lang="en-US"/>
              <a:t>As a result, a minimum cover is identified by any product term of the sop form with the fewest literals.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6DE63D8-FF91-144A-9709-3763819B9031}" type="slidenum">
              <a:rPr lang="en-US"/>
              <a:pPr/>
              <a:t>31</a:t>
            </a:fld>
            <a:endParaRPr lang="en-US"/>
          </a:p>
        </p:txBody>
      </p:sp>
      <p:sp>
        <p:nvSpPr>
          <p:cNvPr id="138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3427" name="Rectangle 3"/>
          <p:cNvSpPr>
            <a:spLocks noGrp="1" noChangeArrowheads="1"/>
          </p:cNvSpPr>
          <p:nvPr>
            <p:ph type="body" idx="1"/>
          </p:nvPr>
        </p:nvSpPr>
        <p:spPr/>
        <p:txBody>
          <a:bodyPr/>
          <a:lstStyle/>
          <a:p>
            <a:r>
              <a:rPr lang="en-US"/>
              <a:t>In this example, two optimum solutions are defined in the pos form by the two implicants with 3 variables.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50C81A6-BE5C-9849-AA6E-ADC6BB2F235B}" type="slidenum">
              <a:rPr lang="en-US"/>
              <a:pPr/>
              <a:t>32</a:t>
            </a:fld>
            <a:endParaRPr lang="en-US"/>
          </a:p>
        </p:txBody>
      </p:sp>
      <p:sp>
        <p:nvSpPr>
          <p:cNvPr id="138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4451" name="Rectangle 3"/>
          <p:cNvSpPr>
            <a:spLocks noGrp="1" noChangeArrowheads="1"/>
          </p:cNvSpPr>
          <p:nvPr>
            <p:ph type="body" idx="1"/>
          </p:nvPr>
        </p:nvSpPr>
        <p:spPr/>
        <p:txBody>
          <a:bodyPr/>
          <a:lstStyle/>
          <a:p>
            <a:r>
              <a:rPr lang="en-US"/>
              <a:t>The prime implicant table can be seen as a matrix </a:t>
            </a:r>
            <a:r>
              <a:rPr lang="en-US" b="1"/>
              <a:t>A</a:t>
            </a:r>
            <a:r>
              <a:rPr lang="en-US"/>
              <a:t> and the problem can be cast as an ILP.</a:t>
            </a:r>
          </a:p>
          <a:p>
            <a:r>
              <a:rPr lang="en-US"/>
              <a:t>This approach is seldom used.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6BE390A-78BD-5242-B618-EF5D0A20834A}" type="slidenum">
              <a:rPr lang="en-US"/>
              <a:pPr/>
              <a:t>33</a:t>
            </a:fld>
            <a:endParaRPr lang="en-US"/>
          </a:p>
        </p:txBody>
      </p:sp>
      <p:sp>
        <p:nvSpPr>
          <p:cNvPr id="138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5475" name="Rectangle 3"/>
          <p:cNvSpPr>
            <a:spLocks noGrp="1" noChangeArrowheads="1"/>
          </p:cNvSpPr>
          <p:nvPr>
            <p:ph type="body" idx="1"/>
          </p:nvPr>
        </p:nvSpPr>
        <p:spPr/>
        <p:txBody>
          <a:bodyPr/>
          <a:lstStyle/>
          <a:p>
            <a:r>
              <a:rPr lang="en-US"/>
              <a:t>In this example, the vector on the left shows a solution, comprising the first, second and fourth implicant.</a:t>
            </a:r>
          </a:p>
          <a:p>
            <a:r>
              <a:rPr lang="en-US"/>
              <a:t>The vector on the right shows the number of implicants that cover each minterm: all minterms are covered at least once.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10E0E4B-36CC-B340-ACD0-88BF3E128B94}" type="slidenum">
              <a:rPr lang="en-US"/>
              <a:pPr/>
              <a:t>34</a:t>
            </a:fld>
            <a:endParaRPr lang="en-US"/>
          </a:p>
        </p:txBody>
      </p:sp>
      <p:sp>
        <p:nvSpPr>
          <p:cNvPr id="138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6499" name="Rectangle 3"/>
          <p:cNvSpPr>
            <a:spLocks noGrp="1" noChangeArrowheads="1"/>
          </p:cNvSpPr>
          <p:nvPr>
            <p:ph type="body" idx="1"/>
          </p:nvPr>
        </p:nvSpPr>
        <p:spPr/>
        <p:txBody>
          <a:bodyPr/>
          <a:lstStyle/>
          <a:p>
            <a:r>
              <a:rPr lang="en-US"/>
              <a:t>Exact minimization can be best modeling as  a set covering problem.</a:t>
            </a:r>
          </a:p>
          <a:p>
            <a:r>
              <a:rPr lang="en-US"/>
              <a:t>Since this method is intractable, exact solution can be achieved by a branch and bound algorithm which has exponential worst-case complexity.</a:t>
            </a:r>
          </a:p>
          <a:p>
            <a:r>
              <a:rPr lang="en-US"/>
              <a:t>Else, the solution can be approximated by means of heuristics.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ED716E2-60C2-A743-A12D-BF5BC0EAEED4}" type="slidenum">
              <a:rPr lang="en-US"/>
              <a:pPr/>
              <a:t>5</a:t>
            </a:fld>
            <a:endParaRPr lang="en-US"/>
          </a:p>
        </p:txBody>
      </p:sp>
      <p:sp>
        <p:nvSpPr>
          <p:cNvPr id="135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9875" name="Rectangle 3"/>
          <p:cNvSpPr>
            <a:spLocks noGrp="1" noChangeArrowheads="1"/>
          </p:cNvSpPr>
          <p:nvPr>
            <p:ph type="body" idx="1"/>
          </p:nvPr>
        </p:nvSpPr>
        <p:spPr/>
        <p:txBody>
          <a:bodyPr/>
          <a:lstStyle/>
          <a:p>
            <a:r>
              <a:rPr lang="en-US"/>
              <a:t>An algebraic system is the combination of a set and one or more operations. </a:t>
            </a:r>
          </a:p>
          <a:p>
            <a:r>
              <a:rPr lang="en-US"/>
              <a:t>A Boolean algebra is defined by the set  </a:t>
            </a:r>
            <a:r>
              <a:rPr lang="en-US" b="1"/>
              <a:t>B</a:t>
            </a:r>
            <a:r>
              <a:rPr lang="en-US"/>
              <a:t> and by two operations, denoted by  + and .,which satisfy the commutative and distributive laws and whose identity elements are 0 and 1 respectively.</a:t>
            </a:r>
          </a:p>
          <a:p>
            <a:r>
              <a:rPr lang="en-US"/>
              <a:t>In addition, any element a has a complement, denoted by a</a:t>
            </a:r>
            <a:r>
              <a:rPr lang="ja-JP" altLang="en-US">
                <a:latin typeface="Arial"/>
              </a:rPr>
              <a:t>’</a:t>
            </a:r>
            <a:r>
              <a:rPr lang="en-US"/>
              <a:t>, such that a + a' =1 and a . a' = 0.</a:t>
            </a:r>
          </a:p>
          <a:p>
            <a:r>
              <a:rPr lang="en-US"/>
              <a:t>These axioms, which define a Boolean algebra, are often referred to as Huntington's postulates. </a:t>
            </a:r>
          </a:p>
          <a:p>
            <a:r>
              <a:rPr lang="en-US"/>
              <a:t>Note that a Boolean algebra differs from an ordinary algebra in that distributivity applies to both operations and because of the presence of a complement.</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59E9B0E-B177-9340-8E20-109D2FE88298}" type="slidenum">
              <a:rPr lang="en-US"/>
              <a:pPr/>
              <a:t>35</a:t>
            </a:fld>
            <a:endParaRPr lang="en-US"/>
          </a:p>
        </p:txBody>
      </p:sp>
      <p:sp>
        <p:nvSpPr>
          <p:cNvPr id="138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7523" name="Rectangle 3"/>
          <p:cNvSpPr>
            <a:spLocks noGrp="1" noChangeArrowheads="1"/>
          </p:cNvSpPr>
          <p:nvPr>
            <p:ph type="body" idx="1"/>
          </p:nvPr>
        </p:nvSpPr>
        <p:spPr/>
        <p:txBody>
          <a:bodyPr/>
          <a:lstStyle/>
          <a:p>
            <a:r>
              <a:rPr lang="en-US"/>
              <a:t>This example shows set covering modeled as edge covering in hypergraphs.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7E56E6D-FF86-7E4E-8A2C-59E00D1288BB}" type="slidenum">
              <a:rPr lang="en-US"/>
              <a:pPr/>
              <a:t>36</a:t>
            </a:fld>
            <a:endParaRPr lang="en-US"/>
          </a:p>
        </p:txBody>
      </p:sp>
      <p:sp>
        <p:nvSpPr>
          <p:cNvPr id="138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8547" name="Rectangle 3"/>
          <p:cNvSpPr>
            <a:spLocks noGrp="1" noChangeArrowheads="1"/>
          </p:cNvSpPr>
          <p:nvPr>
            <p:ph type="body" idx="1"/>
          </p:nvPr>
        </p:nvSpPr>
        <p:spPr/>
        <p:txBody>
          <a:bodyPr/>
          <a:lstStyle/>
          <a:p>
            <a:r>
              <a:rPr lang="en-US"/>
              <a:t>The branch-and-bound algorithm is based on the idea of visiting only a part of the decision tree.</a:t>
            </a:r>
          </a:p>
          <a:p>
            <a:r>
              <a:rPr lang="en-US"/>
              <a:t>For each branch, i.e. local decision on the value of a variable, a lower bound is computed for all solutions in the corresponding subtree.</a:t>
            </a:r>
          </a:p>
          <a:p>
            <a:r>
              <a:rPr lang="en-US"/>
              <a:t> If that bound is higher than the cost of any solution found so far, the subtree is pruned, because all its leaves would yield a solution of provably higher cost. </a:t>
            </a:r>
          </a:p>
          <a:p>
            <a:r>
              <a:rPr lang="en-US"/>
              <a:t>For example, when solving an ILP, a lower bound can be computed by solving the corresponding LP after relaxing the integer constraints.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4B8A8EF-78E5-4A47-B28E-6897A4E730D4}" type="slidenum">
              <a:rPr lang="en-US"/>
              <a:pPr/>
              <a:t>37</a:t>
            </a:fld>
            <a:endParaRPr lang="en-US"/>
          </a:p>
        </p:txBody>
      </p:sp>
      <p:sp>
        <p:nvSpPr>
          <p:cNvPr id="138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9571" name="Rectangle 3"/>
          <p:cNvSpPr>
            <a:spLocks noGrp="1" noChangeArrowheads="1"/>
          </p:cNvSpPr>
          <p:nvPr>
            <p:ph type="body" idx="1"/>
          </p:nvPr>
        </p:nvSpPr>
        <p:spPr/>
        <p:txBody>
          <a:bodyPr/>
          <a:lstStyle/>
          <a:p>
            <a:r>
              <a:rPr lang="en-US"/>
              <a:t>Consider a problem with four possible solutions. The decision tree visualizes the sequences of decisions. </a:t>
            </a:r>
          </a:p>
          <a:p>
            <a:r>
              <a:rPr lang="en-US"/>
              <a:t>Thus the root corresponds to </a:t>
            </a:r>
            <a:r>
              <a:rPr lang="en-US" i="1"/>
              <a:t>r</a:t>
            </a:r>
            <a:r>
              <a:rPr lang="en-US"/>
              <a:t> and the two branching decisions from the root lead to vertices </a:t>
            </a:r>
            <a:r>
              <a:rPr lang="en-US" altLang="ja-JP" i="1">
                <a:latin typeface="ヒラギノ角ゴ Pro W3" charset="0"/>
              </a:rPr>
              <a:t>a</a:t>
            </a:r>
            <a:r>
              <a:rPr lang="en-US" altLang="ja-JP">
                <a:latin typeface="ヒラギノ角ゴ Pro W3" charset="0"/>
              </a:rPr>
              <a:t> </a:t>
            </a:r>
            <a:r>
              <a:rPr lang="en-US"/>
              <a:t>and </a:t>
            </a:r>
            <a:r>
              <a:rPr lang="en-US" i="1"/>
              <a:t>b</a:t>
            </a:r>
            <a:r>
              <a:rPr lang="en-US"/>
              <a:t>.</a:t>
            </a:r>
          </a:p>
          <a:p>
            <a:r>
              <a:rPr lang="en-US"/>
              <a:t>Solutions correspond to the leaves of the tree. </a:t>
            </a:r>
          </a:p>
          <a:p>
            <a:r>
              <a:rPr lang="en-US"/>
              <a:t>The number below each leaf in is the cost of the corresponding solution.</a:t>
            </a:r>
          </a:p>
          <a:p>
            <a:r>
              <a:rPr lang="en-US"/>
              <a:t>Assume that the branch-and-bound algorithm visits first the subtree rooted in </a:t>
            </a:r>
            <a:r>
              <a:rPr lang="en-US" i="1"/>
              <a:t>a</a:t>
            </a:r>
            <a:r>
              <a:rPr lang="en-US"/>
              <a:t>.</a:t>
            </a:r>
          </a:p>
          <a:p>
            <a:r>
              <a:rPr lang="en-US"/>
              <a:t>The algorithm finds a solution </a:t>
            </a:r>
            <a:r>
              <a:rPr lang="en-US" i="1"/>
              <a:t>x</a:t>
            </a:r>
            <a:r>
              <a:rPr lang="en-US"/>
              <a:t> with cost 5, which is later updated to </a:t>
            </a:r>
            <a:r>
              <a:rPr lang="en-US" i="1"/>
              <a:t>y</a:t>
            </a:r>
            <a:r>
              <a:rPr lang="en-US"/>
              <a:t> with cost 4.</a:t>
            </a:r>
          </a:p>
          <a:p>
            <a:r>
              <a:rPr lang="en-US"/>
              <a:t>The the algorithm visits the subtree rooted in </a:t>
            </a:r>
            <a:r>
              <a:rPr lang="en-US" i="1"/>
              <a:t>b</a:t>
            </a:r>
            <a:r>
              <a:rPr lang="en-US"/>
              <a:t>. Since a cost estimate gives a bound of 6,</a:t>
            </a:r>
          </a:p>
          <a:p>
            <a:r>
              <a:rPr lang="en-US"/>
              <a:t>Then there is no solution better than </a:t>
            </a:r>
            <a:r>
              <a:rPr lang="en-US" i="1"/>
              <a:t>y</a:t>
            </a:r>
            <a:r>
              <a:rPr lang="en-US"/>
              <a:t> in the subtree. The subtree is killed, and</a:t>
            </a:r>
            <a:r>
              <a:rPr lang="en-US" i="1"/>
              <a:t> y</a:t>
            </a:r>
            <a:r>
              <a:rPr lang="en-US"/>
              <a:t> declared the optimum.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7F27DC4-899F-8245-8C9F-D039B3AF3032}" type="slidenum">
              <a:rPr lang="en-US"/>
              <a:pPr/>
              <a:t>38</a:t>
            </a:fld>
            <a:endParaRPr lang="en-US"/>
          </a:p>
        </p:txBody>
      </p:sp>
      <p:sp>
        <p:nvSpPr>
          <p:cNvPr id="139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0595" name="Rectangle 3"/>
          <p:cNvSpPr>
            <a:spLocks noGrp="1" noChangeArrowheads="1"/>
          </p:cNvSpPr>
          <p:nvPr>
            <p:ph type="body" idx="1"/>
          </p:nvPr>
        </p:nvSpPr>
        <p:spPr/>
        <p:txBody>
          <a:bodyPr/>
          <a:lstStyle/>
          <a:p>
            <a:r>
              <a:rPr lang="en-US"/>
              <a:t>We  consider a branch-and-bound algorithm for the covering problem.</a:t>
            </a:r>
          </a:p>
          <a:p>
            <a:r>
              <a:rPr lang="en-US"/>
              <a:t>We assume that a covering problem is specified by matrix </a:t>
            </a:r>
            <a:r>
              <a:rPr lang="en-US" b="1"/>
              <a:t>A</a:t>
            </a:r>
            <a:r>
              <a:rPr lang="en-US"/>
              <a:t>, with rows corresponding to the elements of the set to be covered, and columns corresponding to groups of elements.</a:t>
            </a:r>
          </a:p>
          <a:p>
            <a:r>
              <a:rPr lang="en-US"/>
              <a:t>The problem can be simplified if it can be partitioned into independent subproblems.</a:t>
            </a:r>
          </a:p>
          <a:p>
            <a:r>
              <a:rPr lang="en-US"/>
              <a:t>The problem can also be simplified by computing and removing the essentials.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DA1ECD3-F2DF-E145-9EC5-1F741E908068}" type="slidenum">
              <a:rPr lang="en-US"/>
              <a:pPr/>
              <a:t>39</a:t>
            </a:fld>
            <a:endParaRPr lang="en-US"/>
          </a:p>
        </p:txBody>
      </p:sp>
      <p:sp>
        <p:nvSpPr>
          <p:cNvPr id="139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1619" name="Rectangle 3"/>
          <p:cNvSpPr>
            <a:spLocks noGrp="1" noChangeArrowheads="1"/>
          </p:cNvSpPr>
          <p:nvPr>
            <p:ph type="body" idx="1"/>
          </p:nvPr>
        </p:nvSpPr>
        <p:spPr/>
        <p:txBody>
          <a:bodyPr/>
          <a:lstStyle/>
          <a:p>
            <a:r>
              <a:rPr lang="en-US"/>
              <a:t>A column dominates another column if the entries of the former are larger than, or equal to, the corresponding entries of the latter.</a:t>
            </a:r>
          </a:p>
          <a:p>
            <a:r>
              <a:rPr lang="en-US"/>
              <a:t>Equivalently, an edge  dominates another edge when it is incident to at least all vertices incident to the other.</a:t>
            </a:r>
          </a:p>
          <a:p>
            <a:r>
              <a:rPr lang="en-US"/>
              <a:t>Dominated columns (edges) can be discarded from consideration.</a:t>
            </a:r>
          </a:p>
          <a:p>
            <a:r>
              <a:rPr lang="en-US"/>
              <a:t>A row dominates another row, if the entries of the former are larger than, or equal to, the corresponding entries of the latter.</a:t>
            </a:r>
          </a:p>
          <a:p>
            <a:r>
              <a:rPr lang="en-US"/>
              <a:t>Equivalently, a vertex dominates another vertex when it is incident to at least all edges incident to the other.</a:t>
            </a:r>
          </a:p>
          <a:p>
            <a:r>
              <a:rPr lang="en-US"/>
              <a:t>Dominant rows (vertices) can be neglected, because any cover of the dominated ones is also a cover of the complete set.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3CBFB60-0508-C94E-BBA5-653F874611DD}" type="slidenum">
              <a:rPr lang="en-US"/>
              <a:pPr/>
              <a:t>40</a:t>
            </a:fld>
            <a:endParaRPr lang="en-US"/>
          </a:p>
        </p:txBody>
      </p:sp>
      <p:sp>
        <p:nvSpPr>
          <p:cNvPr id="139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2643" name="Rectangle 3"/>
          <p:cNvSpPr>
            <a:spLocks noGrp="1" noChangeArrowheads="1"/>
          </p:cNvSpPr>
          <p:nvPr>
            <p:ph type="body" idx="1"/>
          </p:nvPr>
        </p:nvSpPr>
        <p:spPr/>
        <p:txBody>
          <a:bodyPr/>
          <a:lstStyle/>
          <a:p>
            <a:r>
              <a:rPr lang="en-US"/>
              <a:t>Example of a covering matrix </a:t>
            </a:r>
            <a:r>
              <a:rPr lang="en-US" b="1"/>
              <a:t>A</a:t>
            </a:r>
            <a:r>
              <a:rPr lang="en-US"/>
              <a:t> and corresponding hypergraph.</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8D54EE5-345D-D44F-89DE-80E1683981C0}" type="slidenum">
              <a:rPr lang="en-US"/>
              <a:pPr/>
              <a:t>41</a:t>
            </a:fld>
            <a:endParaRPr lang="en-US"/>
          </a:p>
        </p:txBody>
      </p:sp>
      <p:sp>
        <p:nvSpPr>
          <p:cNvPr id="139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3667" name="Rectangle 3"/>
          <p:cNvSpPr>
            <a:spLocks noGrp="1" noChangeArrowheads="1"/>
          </p:cNvSpPr>
          <p:nvPr>
            <p:ph type="body" idx="1"/>
          </p:nvPr>
        </p:nvSpPr>
        <p:spPr/>
        <p:txBody>
          <a:bodyPr/>
          <a:lstStyle/>
          <a:p>
            <a:r>
              <a:rPr lang="en-US"/>
              <a:t>Dominance matrix and cyclic core.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4DCDF78-3AFC-E249-BF98-4D2F56B362C3}" type="slidenum">
              <a:rPr lang="en-US"/>
              <a:pPr/>
              <a:t>42</a:t>
            </a:fld>
            <a:endParaRPr lang="en-US"/>
          </a:p>
        </p:txBody>
      </p:sp>
      <p:sp>
        <p:nvSpPr>
          <p:cNvPr id="139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4691" name="Rectangle 3"/>
          <p:cNvSpPr>
            <a:spLocks noGrp="1" noChangeArrowheads="1"/>
          </p:cNvSpPr>
          <p:nvPr>
            <p:ph type="body" idx="1"/>
          </p:nvPr>
        </p:nvSpPr>
        <p:spPr/>
        <p:txBody>
          <a:bodyPr/>
          <a:lstStyle/>
          <a:p>
            <a:r>
              <a:rPr lang="en-US"/>
              <a:t>Refer to the textbook for a detailed explanation.</a:t>
            </a:r>
          </a:p>
          <a:p>
            <a:r>
              <a:rPr lang="en-US"/>
              <a:t>At the first step, the reduction of matrix </a:t>
            </a:r>
            <a:r>
              <a:rPr lang="en-US" b="1"/>
              <a:t>A</a:t>
            </a:r>
            <a:r>
              <a:rPr lang="en-US"/>
              <a:t> is done as follows. </a:t>
            </a:r>
          </a:p>
          <a:p>
            <a:r>
              <a:rPr lang="en-US"/>
              <a:t>First, if matrix A is reducible  (i.e. it can be reordered into a block-diagonal form, because it represents two or more disjoint sub-problems),  EXACT_COVER is invoked on its partition blocks and the current solution </a:t>
            </a:r>
            <a:r>
              <a:rPr lang="en-US" b="1"/>
              <a:t>x</a:t>
            </a:r>
            <a:r>
              <a:rPr lang="en-US"/>
              <a:t> is set to the disjunction of the return values.</a:t>
            </a:r>
          </a:p>
          <a:p>
            <a:r>
              <a:rPr lang="en-US"/>
              <a:t>Second, dominated columns, dominant rows and essential columns are iteratively</a:t>
            </a:r>
          </a:p>
          <a:p>
            <a:r>
              <a:rPr lang="en-US"/>
              <a:t>removed until there is no change. For every essential column detected and deleted,</a:t>
            </a:r>
          </a:p>
          <a:p>
            <a:r>
              <a:rPr lang="en-US"/>
              <a:t>the corresponding entry in </a:t>
            </a:r>
            <a:r>
              <a:rPr lang="en-US" b="1"/>
              <a:t>x</a:t>
            </a:r>
            <a:r>
              <a:rPr lang="en-US"/>
              <a:t> is set to 1 and the rows to which it is incident are deleted as well.</a:t>
            </a:r>
          </a:p>
          <a:p>
            <a:r>
              <a:rPr lang="en-US"/>
              <a:t>The branch-and-bound algorithm explores the solution space recursively, by assuming that each column is included or excluded from the cover. </a:t>
            </a:r>
          </a:p>
          <a:p>
            <a:r>
              <a:rPr lang="en-US"/>
              <a:t>In the first case, the recursive call has argument a reduced matrix </a:t>
            </a:r>
            <a:r>
              <a:rPr lang="en-US" b="1"/>
              <a:t>A</a:t>
            </a:r>
            <a:endParaRPr lang="en-US"/>
          </a:p>
          <a:p>
            <a:r>
              <a:rPr lang="en-US"/>
              <a:t>where the column being included is deleted as well as the rows incident to that column.</a:t>
            </a:r>
          </a:p>
          <a:p>
            <a:r>
              <a:rPr lang="en-US"/>
              <a:t>In the second case, the recursive call has argument a reduced matrix </a:t>
            </a:r>
            <a:r>
              <a:rPr lang="en-US" b="1"/>
              <a:t>A</a:t>
            </a:r>
            <a:r>
              <a:rPr lang="en-US"/>
              <a:t>, where the column being excluded is deleted.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1701672-838C-9142-97FB-CD11B5721711}" type="slidenum">
              <a:rPr lang="en-US"/>
              <a:pPr/>
              <a:t>43</a:t>
            </a:fld>
            <a:endParaRPr lang="en-US"/>
          </a:p>
        </p:txBody>
      </p:sp>
      <p:sp>
        <p:nvSpPr>
          <p:cNvPr id="139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5715" name="Rectangle 3"/>
          <p:cNvSpPr>
            <a:spLocks noGrp="1" noChangeArrowheads="1"/>
          </p:cNvSpPr>
          <p:nvPr>
            <p:ph type="body" idx="1"/>
          </p:nvPr>
        </p:nvSpPr>
        <p:spPr/>
        <p:txBody>
          <a:bodyPr/>
          <a:lstStyle/>
          <a:p>
            <a:r>
              <a:rPr lang="en-US"/>
              <a:t>The bounding is done by the evaluation of Current_estimate, that is a lower bound of the cardinality of all covers that can be derived from the current </a:t>
            </a:r>
            <a:r>
              <a:rPr lang="en-US" b="1"/>
              <a:t>x</a:t>
            </a:r>
            <a:r>
              <a:rPr lang="en-US"/>
              <a:t>.</a:t>
            </a:r>
          </a:p>
          <a:p>
            <a:r>
              <a:rPr lang="en-US"/>
              <a:t>The estimate is the sum of two components. </a:t>
            </a:r>
          </a:p>
          <a:p>
            <a:r>
              <a:rPr lang="en-US"/>
              <a:t>The number of ones in</a:t>
            </a:r>
            <a:r>
              <a:rPr lang="en-US" b="1"/>
              <a:t> x</a:t>
            </a:r>
            <a:r>
              <a:rPr lang="en-US"/>
              <a:t> (i.e. the  number of columns already committed) plus a bound on the size of the cover of the current </a:t>
            </a:r>
            <a:r>
              <a:rPr lang="en-US" b="1"/>
              <a:t>A</a:t>
            </a:r>
            <a:r>
              <a:rPr lang="en-US"/>
              <a:t>.</a:t>
            </a:r>
          </a:p>
          <a:p>
            <a:r>
              <a:rPr lang="en-US"/>
              <a:t>Such a bound can be given by the size of a maximally independent set of rows, i.e. rows that have no ones in the same column.</a:t>
            </a:r>
          </a:p>
          <a:p>
            <a:r>
              <a:rPr lang="en-US"/>
              <a:t> Pairwise independence can be easily identified and a graph can be constructed whose vertices are in one-to-one correspondence with  the rows (vertices in the original hypergraph) and whose edges denote independence. </a:t>
            </a:r>
          </a:p>
          <a:p>
            <a:r>
              <a:rPr lang="en-US"/>
              <a:t>The bound is the clique number in this graph.</a:t>
            </a:r>
          </a:p>
          <a:p>
            <a:r>
              <a:rPr lang="en-US"/>
              <a:t>Computing an exact bound is difficult, because identifying the maximum clique is as complex as solving the covering problem itself. </a:t>
            </a:r>
          </a:p>
          <a:p>
            <a:r>
              <a:rPr lang="en-US"/>
              <a:t>However any lesser approximation (that can be computed by a fast heuristic algorithm)  is valuable.</a:t>
            </a:r>
          </a:p>
          <a:p>
            <a:r>
              <a:rPr lang="en-US"/>
              <a:t>The worse the approximation is, the less pruning the algorithm does. In any case, the algorithm is still exact.</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53F1D42-085D-DE42-A711-C0F6AB1FF202}" type="slidenum">
              <a:rPr lang="en-US"/>
              <a:pPr/>
              <a:t>44</a:t>
            </a:fld>
            <a:endParaRPr lang="en-US"/>
          </a:p>
        </p:txBody>
      </p:sp>
      <p:sp>
        <p:nvSpPr>
          <p:cNvPr id="139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6739" name="Rectangle 3"/>
          <p:cNvSpPr>
            <a:spLocks noGrp="1" noChangeArrowheads="1"/>
          </p:cNvSpPr>
          <p:nvPr>
            <p:ph type="body" idx="1"/>
          </p:nvPr>
        </p:nvSpPr>
        <p:spPr/>
        <p:txBody>
          <a:bodyPr/>
          <a:lstStyle/>
          <a:p>
            <a:r>
              <a:rPr lang="en-US"/>
              <a:t>In this example the bound is 2. (Clique number)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C1A0BF4-117E-3942-8060-2FC2675948E9}" type="slidenum">
              <a:rPr lang="en-US"/>
              <a:pPr/>
              <a:t>7</a:t>
            </a:fld>
            <a:endParaRPr lang="en-US"/>
          </a:p>
        </p:txBody>
      </p:sp>
      <p:sp>
        <p:nvSpPr>
          <p:cNvPr id="136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0899" name="Rectangle 3"/>
          <p:cNvSpPr>
            <a:spLocks noGrp="1" noChangeArrowheads="1"/>
          </p:cNvSpPr>
          <p:nvPr>
            <p:ph type="body" idx="1"/>
          </p:nvPr>
        </p:nvSpPr>
        <p:spPr/>
        <p:txBody>
          <a:bodyPr/>
          <a:lstStyle/>
          <a:p>
            <a:r>
              <a:rPr lang="en-US"/>
              <a:t>The points where the function is not defined are called </a:t>
            </a:r>
            <a:r>
              <a:rPr lang="en-US" i="1"/>
              <a:t>don</a:t>
            </a:r>
            <a:r>
              <a:rPr lang="ja-JP" altLang="en-US" i="1">
                <a:latin typeface="Arial"/>
              </a:rPr>
              <a:t>’</a:t>
            </a:r>
            <a:r>
              <a:rPr lang="en-US" i="1"/>
              <a:t>t care</a:t>
            </a:r>
            <a:r>
              <a:rPr lang="en-US"/>
              <a:t> conditions. They are related to the input patterns that can never occur and to those for which the output is not observed.</a:t>
            </a:r>
          </a:p>
          <a:p>
            <a:r>
              <a:rPr lang="en-US"/>
              <a:t>In the case of multiple-output function, DC points may differ for each component, because different outputs may be sampled under different conditions.</a:t>
            </a:r>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2B92DD-C889-3449-959C-C8B359150353}" type="slidenum">
              <a:rPr lang="en-US"/>
              <a:pPr/>
              <a:t>45</a:t>
            </a:fld>
            <a:endParaRPr lang="en-US"/>
          </a:p>
        </p:txBody>
      </p:sp>
      <p:sp>
        <p:nvSpPr>
          <p:cNvPr id="139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7763" name="Rectangle 3"/>
          <p:cNvSpPr>
            <a:spLocks noGrp="1" noChangeArrowheads="1"/>
          </p:cNvSpPr>
          <p:nvPr>
            <p:ph type="body" idx="1"/>
          </p:nvPr>
        </p:nvSpPr>
        <p:spPr/>
        <p:txBody>
          <a:bodyPr/>
          <a:lstStyle/>
          <a:p>
            <a:r>
              <a:rPr lang="en-US"/>
              <a:t>Solving the cyclic core. The bound is 1 for the core, and 2 overall.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93539E4-69F2-AF49-AEDF-16A7F01A3097}" type="slidenum">
              <a:rPr lang="en-US"/>
              <a:pPr/>
              <a:t>46</a:t>
            </a:fld>
            <a:endParaRPr lang="en-US"/>
          </a:p>
        </p:txBody>
      </p:sp>
      <p:sp>
        <p:nvSpPr>
          <p:cNvPr id="139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8787" name="Rectangle 3"/>
          <p:cNvSpPr>
            <a:spLocks noGrp="1" noChangeArrowheads="1"/>
          </p:cNvSpPr>
          <p:nvPr>
            <p:ph type="body" idx="1"/>
          </p:nvPr>
        </p:nvSpPr>
        <p:spPr/>
        <p:txBody>
          <a:bodyPr/>
          <a:lstStyle/>
          <a:p>
            <a:r>
              <a:rPr lang="en-US"/>
              <a:t>Solving the cyclic core.</a:t>
            </a:r>
          </a:p>
          <a:p>
            <a:r>
              <a:rPr lang="en-US"/>
              <a:t>If we select the first column, then we can reduce the matrix to [11], and pick any one remaining column.</a:t>
            </a:r>
          </a:p>
          <a:p>
            <a:r>
              <a:rPr lang="en-US"/>
              <a:t>If we exclude the first column, we would find a solution with the same cost.</a:t>
            </a:r>
          </a:p>
          <a:p>
            <a:r>
              <a:rPr lang="en-US"/>
              <a:t>Thus either solution is good, and we keep the first one we find.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17035A4-FA33-DB49-AF3A-21FE640F93FF}" type="slidenum">
              <a:rPr lang="en-US"/>
              <a:pPr/>
              <a:t>47</a:t>
            </a:fld>
            <a:endParaRPr lang="en-US"/>
          </a:p>
        </p:txBody>
      </p:sp>
      <p:sp>
        <p:nvSpPr>
          <p:cNvPr id="139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9811" name="Rectangle 3"/>
          <p:cNvSpPr>
            <a:spLocks noGrp="1" noChangeArrowheads="1"/>
          </p:cNvSpPr>
          <p:nvPr>
            <p:ph type="body" idx="1"/>
          </p:nvPr>
        </p:nvSpPr>
        <p:spPr/>
        <p:txBody>
          <a:bodyPr/>
          <a:lstStyle/>
          <a:p>
            <a:r>
              <a:rPr lang="en-US"/>
              <a:t>Espresso exact is a logic minimizer that implements  these ideas with some further technical refinement.</a:t>
            </a:r>
          </a:p>
          <a:p>
            <a:r>
              <a:rPr lang="en-US"/>
              <a:t>Most benchmark circuits are solved by espresso exact.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0750862-7F3B-6B49-9DA6-3932DDEAED28}" type="slidenum">
              <a:rPr lang="en-US"/>
              <a:pPr/>
              <a:t>48</a:t>
            </a:fld>
            <a:endParaRPr lang="en-US"/>
          </a:p>
        </p:txBody>
      </p:sp>
      <p:sp>
        <p:nvSpPr>
          <p:cNvPr id="140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0835" name="Rectangle 3"/>
          <p:cNvSpPr>
            <a:spLocks noGrp="1" noChangeArrowheads="1"/>
          </p:cNvSpPr>
          <p:nvPr>
            <p:ph type="body" idx="1"/>
          </p:nvPr>
        </p:nvSpPr>
        <p:spPr/>
        <p:txBody>
          <a:bodyPr/>
          <a:lstStyle/>
          <a:p>
            <a:r>
              <a:rPr lang="en-US"/>
              <a:t>Prime implicant table.</a:t>
            </a:r>
          </a:p>
          <a:p>
            <a:r>
              <a:rPr lang="en-US"/>
              <a:t>Note that in espresso exact minterms can be grouped together when their relation to implicants is the same.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CE9A18F-A5D0-6D4F-8E11-53CC5A449435}" type="slidenum">
              <a:rPr lang="en-US"/>
              <a:pPr/>
              <a:t>49</a:t>
            </a:fld>
            <a:endParaRPr lang="en-US"/>
          </a:p>
        </p:txBody>
      </p:sp>
      <p:sp>
        <p:nvSpPr>
          <p:cNvPr id="140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1859" name="Rectangle 3"/>
          <p:cNvSpPr>
            <a:spLocks noGrp="1" noChangeArrowheads="1"/>
          </p:cNvSpPr>
          <p:nvPr>
            <p:ph type="body" idx="1"/>
          </p:nvPr>
        </p:nvSpPr>
        <p:spPr/>
        <p:txBody>
          <a:bodyPr/>
          <a:lstStyle/>
          <a:p>
            <a:r>
              <a:rPr lang="en-US"/>
              <a:t>Overall exact minimization has two difficulties: storing the implicant table and solving the cyclic core.</a:t>
            </a:r>
          </a:p>
          <a:p>
            <a:r>
              <a:rPr lang="en-US"/>
              <a:t>The former problem can be solved by implicit methods, that do not require the explicit representation of the table.</a:t>
            </a:r>
          </a:p>
          <a:p>
            <a:r>
              <a:rPr lang="en-US"/>
              <a:t>The latter problem is usually handled well by B&amp;B algorithms.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C62EF43-181F-D84B-BBFE-FB92B610A82A}" type="slidenum">
              <a:rPr lang="en-US"/>
              <a:pPr/>
              <a:t>50</a:t>
            </a:fld>
            <a:endParaRPr lang="en-US"/>
          </a:p>
        </p:txBody>
      </p:sp>
      <p:sp>
        <p:nvSpPr>
          <p:cNvPr id="140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36CA7F7-8BE4-0E42-B344-689C68164820}" type="slidenum">
              <a:rPr lang="en-US"/>
              <a:pPr/>
              <a:t>51</a:t>
            </a:fld>
            <a:endParaRPr lang="en-US"/>
          </a:p>
        </p:txBody>
      </p:sp>
      <p:sp>
        <p:nvSpPr>
          <p:cNvPr id="140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3907" name="Rectangle 3"/>
          <p:cNvSpPr>
            <a:spLocks noGrp="1" noChangeArrowheads="1"/>
          </p:cNvSpPr>
          <p:nvPr>
            <p:ph type="body" idx="1"/>
          </p:nvPr>
        </p:nvSpPr>
        <p:spPr/>
        <p:txBody>
          <a:bodyPr/>
          <a:lstStyle/>
          <a:p>
            <a:r>
              <a:rPr lang="en-US"/>
              <a:t>Boolean relations are generalizations of Boolean functions, where each input pattern may correspond to more than one output pattern.</a:t>
            </a:r>
          </a:p>
          <a:p>
            <a:r>
              <a:rPr lang="en-US"/>
              <a:t>As a result, a relation is specified by a subset of the Cartesian product of the input and output Boolean spaces.</a:t>
            </a:r>
          </a:p>
          <a:p>
            <a:r>
              <a:rPr lang="en-US"/>
              <a:t>In general, Boolean relations are useful in specifying combinational circuits that can be implemented by different logic functions. </a:t>
            </a:r>
          </a:p>
          <a:p>
            <a:r>
              <a:rPr lang="en-US"/>
              <a:t>Thus Boolean relations provide a more general interpretation of the degrees of freedom in logic optimization than DC conditions.</a:t>
            </a:r>
          </a:p>
          <a:p>
            <a:r>
              <a:rPr lang="en-US"/>
              <a:t>Usually, we care about  constructing a circuit, represented by a Boolean function, which is compatible with the Boolean relation specification.</a:t>
            </a:r>
          </a:p>
          <a:p>
            <a:r>
              <a:rPr lang="en-US"/>
              <a:t>We also want a minimum cost realization.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78884C-9897-6D49-94E0-00ED5F010BF8}" type="slidenum">
              <a:rPr lang="en-US"/>
              <a:pPr/>
              <a:t>52</a:t>
            </a:fld>
            <a:endParaRPr lang="en-US"/>
          </a:p>
        </p:txBody>
      </p:sp>
      <p:sp>
        <p:nvSpPr>
          <p:cNvPr id="140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4931" name="Rectangle 3"/>
          <p:cNvSpPr>
            <a:spLocks noGrp="1" noChangeArrowheads="1"/>
          </p:cNvSpPr>
          <p:nvPr>
            <p:ph type="body" idx="1"/>
          </p:nvPr>
        </p:nvSpPr>
        <p:spPr/>
        <p:txBody>
          <a:bodyPr/>
          <a:lstStyle/>
          <a:p>
            <a:r>
              <a:rPr lang="en-US"/>
              <a:t>Consider two interconnected circuits. The former is a two-bit adder that takes four inputs and yields three outputs. </a:t>
            </a:r>
          </a:p>
          <a:p>
            <a:r>
              <a:rPr lang="en-US"/>
              <a:t>The latter circuit is a comparator, whose inputs are the outputs of the adder and whose outputs encode the result of a comparison of the sum with the constants three and four, as shown in the figure.</a:t>
            </a:r>
          </a:p>
          <a:p>
            <a:r>
              <a:rPr lang="en-US"/>
              <a:t>Namely the comparator's output denote if the sum, encodes an integer smaller than three, equal to either three or four, or larger than four.</a:t>
            </a:r>
          </a:p>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0891772-E762-F443-9A1A-1EE0F916A640}" type="slidenum">
              <a:rPr lang="en-US"/>
              <a:pPr/>
              <a:t>53</a:t>
            </a:fld>
            <a:endParaRPr lang="en-US"/>
          </a:p>
        </p:txBody>
      </p:sp>
      <p:sp>
        <p:nvSpPr>
          <p:cNvPr id="140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5955" name="Rectangle 3"/>
          <p:cNvSpPr>
            <a:spLocks noGrp="1" noChangeArrowheads="1"/>
          </p:cNvSpPr>
          <p:nvPr>
            <p:ph type="body" idx="1"/>
          </p:nvPr>
        </p:nvSpPr>
        <p:spPr/>
        <p:txBody>
          <a:bodyPr/>
          <a:lstStyle/>
          <a:p>
            <a:r>
              <a:rPr lang="en-US"/>
              <a:t>Consider now the adder circuit, and assume that its output x is observed by the comparator only. </a:t>
            </a:r>
          </a:p>
          <a:p>
            <a:r>
              <a:rPr lang="en-US"/>
              <a:t>Thus all patterns of </a:t>
            </a:r>
            <a:r>
              <a:rPr lang="en-US" b="1"/>
              <a:t>x</a:t>
            </a:r>
            <a:r>
              <a:rPr lang="en-US"/>
              <a:t> that encode integers smaller three are equivalent as far as producing the comparator's output.</a:t>
            </a:r>
          </a:p>
          <a:p>
            <a:r>
              <a:rPr lang="en-US"/>
              <a:t>Similar considerations apply to those patterns encoding integers larger than four, and to those encoding three and four.</a:t>
            </a:r>
          </a:p>
          <a:p>
            <a:r>
              <a:rPr lang="en-US"/>
              <a:t>The Boolean space spanned by </a:t>
            </a:r>
            <a:r>
              <a:rPr lang="en-US" b="1"/>
              <a:t>x</a:t>
            </a:r>
            <a:r>
              <a:rPr lang="en-US"/>
              <a:t> can then be partitioned into three equivalent classes.</a:t>
            </a:r>
          </a:p>
          <a:p>
            <a:r>
              <a:rPr lang="en-US"/>
              <a:t>The adder can be expressed by the relation table in the figure.</a:t>
            </a:r>
          </a:p>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A15BB0B-58A8-DC44-AD08-B27BEE982271}" type="slidenum">
              <a:rPr lang="en-US"/>
              <a:pPr/>
              <a:t>54</a:t>
            </a:fld>
            <a:endParaRPr lang="en-US"/>
          </a:p>
        </p:txBody>
      </p:sp>
      <p:sp>
        <p:nvSpPr>
          <p:cNvPr id="140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6979" name="Rectangle 3"/>
          <p:cNvSpPr>
            <a:spLocks noGrp="1" noChangeArrowheads="1"/>
          </p:cNvSpPr>
          <p:nvPr>
            <p:ph type="body" idx="1"/>
          </p:nvPr>
        </p:nvSpPr>
        <p:spPr/>
        <p:txBody>
          <a:bodyPr/>
          <a:lstStyle/>
          <a:p>
            <a:r>
              <a:rPr lang="en-US"/>
              <a:t>The optimization problem consists of finding a minimum (or minimal) cover of a Boolean function to which this relation table can be reduced.</a:t>
            </a:r>
          </a:p>
          <a:p>
            <a:r>
              <a:rPr lang="en-US"/>
              <a:t>As an example, we show here the result of minimizing the Boolean relation. Note that the circuit is no longer an adder, but the final outcome is correct.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A5FFFC3-DDD4-F747-8A61-39D3403A54B6}" type="slidenum">
              <a:rPr lang="en-US"/>
              <a:pPr/>
              <a:t>8</a:t>
            </a:fld>
            <a:endParaRPr lang="en-US"/>
          </a:p>
        </p:txBody>
      </p:sp>
      <p:sp>
        <p:nvSpPr>
          <p:cNvPr id="136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1923" name="Rectangle 3"/>
          <p:cNvSpPr>
            <a:spLocks noGrp="1" noChangeArrowheads="1"/>
          </p:cNvSpPr>
          <p:nvPr>
            <p:ph type="body" idx="1"/>
          </p:nvPr>
        </p:nvSpPr>
        <p:spPr/>
        <p:txBody>
          <a:bodyPr/>
          <a:lstStyle/>
          <a:p>
            <a:r>
              <a:rPr lang="en-US"/>
              <a:t>For each output, the subset of the domain for which the function takes the values 0, 1, and * is called the offset , onset and dcset respectively.</a:t>
            </a:r>
          </a:p>
          <a:p>
            <a:r>
              <a:rPr lang="en-US"/>
              <a:t>For multiple output functions, these sets are defined for each component.</a:t>
            </a:r>
          </a:p>
          <a:p>
            <a:endParaRPr lang="en-US"/>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AF602B3-F5DB-5A42-A0C3-98EDD412A687}" type="slidenum">
              <a:rPr lang="en-US"/>
              <a:pPr/>
              <a:t>55</a:t>
            </a:fld>
            <a:endParaRPr lang="en-US"/>
          </a:p>
        </p:txBody>
      </p:sp>
      <p:sp>
        <p:nvSpPr>
          <p:cNvPr id="140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8003" name="Rectangle 3"/>
          <p:cNvSpPr>
            <a:spLocks noGrp="1" noChangeArrowheads="1"/>
          </p:cNvSpPr>
          <p:nvPr>
            <p:ph type="body" idx="1"/>
          </p:nvPr>
        </p:nvSpPr>
        <p:spPr/>
        <p:txBody>
          <a:bodyPr/>
          <a:lstStyle/>
          <a:p>
            <a:r>
              <a:rPr lang="en-US"/>
              <a:t>A Boolean relation specifies implicitly many Boolean functions, i.e. all those functions whose output patterns are among those specified by the relation. </a:t>
            </a:r>
          </a:p>
          <a:p>
            <a:r>
              <a:rPr lang="en-US"/>
              <a:t>Such functions are said to be compatible with the relation. </a:t>
            </a:r>
          </a:p>
          <a:p>
            <a:r>
              <a:rPr lang="en-US"/>
              <a:t>Since there are many compatible functions, deriving and minimizing all of them  is not an efficient method for determining the best implementation. </a:t>
            </a:r>
          </a:p>
          <a:p>
            <a:r>
              <a:rPr lang="en-US"/>
              <a:t>Therefore, exact (and heuristic) methods for finding directly the minimum (or minimal) Boolean function compatible with a Booelan relation have been proposed. </a:t>
            </a:r>
          </a:p>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74AFDED-B02A-0347-BC16-11BAB4DE36E7}" type="slidenum">
              <a:rPr lang="en-US"/>
              <a:pPr/>
              <a:t>56</a:t>
            </a:fld>
            <a:endParaRPr lang="en-US"/>
          </a:p>
        </p:txBody>
      </p:sp>
      <p:sp>
        <p:nvSpPr>
          <p:cNvPr id="140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9027" name="Rectangle 3"/>
          <p:cNvSpPr>
            <a:spLocks noGrp="1" noChangeArrowheads="1"/>
          </p:cNvSpPr>
          <p:nvPr>
            <p:ph type="body" idx="1"/>
          </p:nvPr>
        </p:nvSpPr>
        <p:spPr/>
        <p:txBody>
          <a:bodyPr/>
          <a:lstStyle/>
          <a:p>
            <a:r>
              <a:rPr lang="en-US"/>
              <a:t>When considering Boolean relations, for each specified input pattern (i.e. minterm) we create a clause, that states which combination of primes would yield a correct output. </a:t>
            </a:r>
          </a:p>
          <a:p>
            <a:r>
              <a:rPr lang="en-US"/>
              <a:t>Differently from the case of Boolean functions, the selection of a c-prime may imply the selection of another c-prime. </a:t>
            </a:r>
          </a:p>
          <a:p>
            <a:r>
              <a:rPr lang="en-US"/>
              <a:t>This implication may be represented by a clause with a complemented variable.</a:t>
            </a:r>
          </a:p>
          <a:p>
            <a:r>
              <a:rPr lang="en-US"/>
              <a:t>The covering expression is again the product of all clauses, and it may be binate in some variables. </a:t>
            </a:r>
          </a:p>
          <a:p>
            <a:r>
              <a:rPr lang="en-US"/>
              <a:t>In other words, the exact Boolean relation minimization problem differs from the  Boolean function optimization problem in that it requires the solution of  a binate covering problem, rather than a unate covering problem.</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169E0CE-6564-0943-994E-F478D0458150}" type="slidenum">
              <a:rPr lang="en-US"/>
              <a:pPr/>
              <a:t>57</a:t>
            </a:fld>
            <a:endParaRPr lang="en-US"/>
          </a:p>
        </p:txBody>
      </p:sp>
      <p:sp>
        <p:nvSpPr>
          <p:cNvPr id="141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0051" name="Rectangle 3"/>
          <p:cNvSpPr>
            <a:spLocks noGrp="1" noChangeArrowheads="1"/>
          </p:cNvSpPr>
          <p:nvPr>
            <p:ph type="body" idx="1"/>
          </p:nvPr>
        </p:nvSpPr>
        <p:spPr/>
        <p:txBody>
          <a:bodyPr/>
          <a:lstStyle/>
          <a:p>
            <a:r>
              <a:rPr lang="en-US"/>
              <a:t>Binate covering can be solved exactly by the branch-and-bound algorithm, but it is in general harder to solve than unate covering. </a:t>
            </a:r>
          </a:p>
          <a:p>
            <a:r>
              <a:rPr lang="en-US"/>
              <a:t>It can also be transformed into a satisfiability problem, and solved by a specialized solver.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5268C27-96BF-4347-B33D-465B3959AB13}" type="slidenum">
              <a:rPr lang="en-US"/>
              <a:pPr/>
              <a:t>58</a:t>
            </a:fld>
            <a:endParaRPr lang="en-US"/>
          </a:p>
        </p:txBody>
      </p:sp>
      <p:sp>
        <p:nvSpPr>
          <p:cNvPr id="141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1075" name="Rectangle 3"/>
          <p:cNvSpPr>
            <a:spLocks noGrp="1" noChangeArrowheads="1"/>
          </p:cNvSpPr>
          <p:nvPr>
            <p:ph type="body" idx="1"/>
          </p:nvPr>
        </p:nvSpPr>
        <p:spPr/>
        <p:txBody>
          <a:bodyPr/>
          <a:lstStyle/>
          <a:p>
            <a:r>
              <a:rPr lang="en-US"/>
              <a:t>In summary, Boolean relations are a generalization of Boolean functions.</a:t>
            </a:r>
          </a:p>
          <a:p>
            <a:r>
              <a:rPr lang="en-US"/>
              <a:t>They can express non-determinism, and are useful for circuit specification.</a:t>
            </a:r>
          </a:p>
          <a:p>
            <a:r>
              <a:rPr lang="en-US"/>
              <a:t>They are also used within multi-level logic synthesis.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0DF4FCF-94F2-2540-A34E-BD34427A1553}" type="slidenum">
              <a:rPr lang="en-US"/>
              <a:pPr/>
              <a:t>9</a:t>
            </a:fld>
            <a:endParaRPr lang="en-US"/>
          </a:p>
        </p:txBody>
      </p:sp>
      <p:sp>
        <p:nvSpPr>
          <p:cNvPr id="136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2947" name="Rectangle 3"/>
          <p:cNvSpPr>
            <a:spLocks noGrp="1" noChangeArrowheads="1"/>
          </p:cNvSpPr>
          <p:nvPr>
            <p:ph type="body" idx="1"/>
          </p:nvPr>
        </p:nvSpPr>
        <p:spPr/>
        <p:txBody>
          <a:bodyPr/>
          <a:lstStyle/>
          <a:p>
            <a:r>
              <a:rPr lang="en-US"/>
              <a:t>The multi-dimensional space spanned by n binary-valued Boolean variables is</a:t>
            </a:r>
          </a:p>
          <a:p>
            <a:r>
              <a:rPr lang="en-US"/>
              <a:t>denoted by </a:t>
            </a:r>
            <a:r>
              <a:rPr lang="en-US" b="1"/>
              <a:t>B</a:t>
            </a:r>
            <a:r>
              <a:rPr lang="en-US"/>
              <a:t>. It is often referred to as the n-dimensional cube, because it can be graphically represented as a hypercube.</a:t>
            </a:r>
          </a:p>
          <a:p>
            <a:r>
              <a:rPr lang="en-US"/>
              <a:t>A point in </a:t>
            </a:r>
            <a:r>
              <a:rPr lang="en-US" b="1"/>
              <a:t>B</a:t>
            </a:r>
            <a:r>
              <a:rPr lang="en-US"/>
              <a:t> is represented by a binary-valued vector of dimension n.</a:t>
            </a:r>
          </a:p>
          <a:p>
            <a:r>
              <a:rPr lang="en-US"/>
              <a:t>When binary variables are associated with the dimensions of the Boolean space, a point can be identified by the values of the corresponding variables.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D13B1C-AD32-FE43-B888-86AAE2AD5A89}" type="slidenum">
              <a:rPr lang="en-US"/>
              <a:pPr/>
              <a:t>10</a:t>
            </a:fld>
            <a:endParaRPr lang="en-US"/>
          </a:p>
        </p:txBody>
      </p:sp>
      <p:sp>
        <p:nvSpPr>
          <p:cNvPr id="136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3971" name="Rectangle 3"/>
          <p:cNvSpPr>
            <a:spLocks noGrp="1" noChangeArrowheads="1"/>
          </p:cNvSpPr>
          <p:nvPr>
            <p:ph type="body" idx="1"/>
          </p:nvPr>
        </p:nvSpPr>
        <p:spPr/>
        <p:txBody>
          <a:bodyPr/>
          <a:lstStyle/>
          <a:p>
            <a:r>
              <a:rPr lang="en-US"/>
              <a:t>A literal is an instance of a variable or of its complement. A product of n literalsdenotes a point in the Boolean space: it is a 0-dimensional cube.</a:t>
            </a:r>
          </a:p>
          <a:p>
            <a:r>
              <a:rPr lang="en-US"/>
              <a:t>Often, products of literals are called cubes.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5A4E08-37B9-1A4E-BD12-FBDFA717DE11}" type="slidenum">
              <a:rPr lang="en-US"/>
              <a:pPr/>
              <a:t>11</a:t>
            </a:fld>
            <a:endParaRPr lang="en-US"/>
          </a:p>
        </p:txBody>
      </p:sp>
      <p:sp>
        <p:nvSpPr>
          <p:cNvPr id="136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4995" name="Rectangle 3"/>
          <p:cNvSpPr>
            <a:spLocks noGrp="1" noChangeArrowheads="1"/>
          </p:cNvSpPr>
          <p:nvPr>
            <p:ph type="body" idx="1"/>
          </p:nvPr>
        </p:nvSpPr>
        <p:spPr/>
        <p:txBody>
          <a:bodyPr/>
          <a:lstStyle/>
          <a:p>
            <a:r>
              <a:rPr lang="en-US"/>
              <a:t>Tabular forms are two-dimensional tables. </a:t>
            </a:r>
          </a:p>
          <a:p>
            <a:r>
              <a:rPr lang="en-US"/>
              <a:t>The tables can be partitioned into two parts, corresponding to the inputs and outputs of the function.</a:t>
            </a:r>
          </a:p>
          <a:p>
            <a:r>
              <a:rPr lang="en-US"/>
              <a:t>Tabular forms are also called personality matrices of a function.</a:t>
            </a:r>
          </a:p>
          <a:p>
            <a:r>
              <a:rPr lang="en-US"/>
              <a:t>The simplest tabular form is the truth table}</a:t>
            </a:r>
          </a:p>
          <a:p>
            <a:r>
              <a:rPr lang="en-US"/>
              <a:t>A truth table is a complete listing of all points in the Boolean input space and of the corresponding values of the outputs. </a:t>
            </a:r>
          </a:p>
          <a:p>
            <a:r>
              <a:rPr lang="en-US"/>
              <a:t>The most common tabular form is a list of {\it multiple-output implicants}. </a:t>
            </a:r>
          </a:p>
          <a:p>
            <a:r>
              <a:rPr lang="en-US"/>
              <a:t>A multiple-output implicant has an input and output part. </a:t>
            </a:r>
          </a:p>
          <a:p>
            <a:r>
              <a:rPr lang="en-US"/>
              <a:t>The input part represents a cube in the domain  and is a row vector in {0,1,*}.</a:t>
            </a:r>
          </a:p>
          <a:p>
            <a:r>
              <a:rPr lang="en-US"/>
              <a:t>The output part has a symbol in correspondence to each output,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78AEA07-C505-CB46-BEA6-767408336BA4}" type="slidenum">
              <a:rPr lang="en-US"/>
              <a:pPr/>
              <a:t>12</a:t>
            </a:fld>
            <a:endParaRPr lang="en-US"/>
          </a:p>
        </p:txBody>
      </p:sp>
      <p:sp>
        <p:nvSpPr>
          <p:cNvPr id="136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254000" y="609600"/>
            <a:ext cx="7772400" cy="1143000"/>
          </a:xfrm>
        </p:spPr>
        <p:txBody>
          <a:bodyPr/>
          <a:lstStyle>
            <a:lvl1pPr>
              <a:defRPr sz="2800"/>
            </a:lvl1pPr>
          </a:lstStyle>
          <a:p>
            <a:pPr lvl="0"/>
            <a:r>
              <a:rPr lang="en-US" noProof="0"/>
              <a:t>Click to edit Master title style</a:t>
            </a:r>
          </a:p>
        </p:txBody>
      </p:sp>
      <p:sp>
        <p:nvSpPr>
          <p:cNvPr id="959491" name="Rectangle 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charset="0"/>
              <a:buNone/>
              <a:defRPr sz="2000"/>
            </a:lvl1pPr>
          </a:lstStyle>
          <a:p>
            <a:pPr lvl="0"/>
            <a:r>
              <a:rPr lang="en-US" noProof="0"/>
              <a:t>Click to edit Master subtitle style</a:t>
            </a:r>
          </a:p>
        </p:txBody>
      </p:sp>
      <p:sp>
        <p:nvSpPr>
          <p:cNvPr id="959597" name="Rectangle 109"/>
          <p:cNvSpPr>
            <a:spLocks noGrp="1" noChangeArrowheads="1"/>
          </p:cNvSpPr>
          <p:nvPr>
            <p:ph type="ftr" sz="quarter" idx="3"/>
          </p:nvPr>
        </p:nvSpPr>
        <p:spPr>
          <a:xfrm>
            <a:off x="3124200" y="6245225"/>
            <a:ext cx="2895600" cy="476250"/>
          </a:xfrm>
        </p:spPr>
        <p:txBody>
          <a:bodyPr/>
          <a:lstStyle>
            <a:lvl1pPr>
              <a:defRPr/>
            </a:lvl1pPr>
          </a:lstStyle>
          <a:p>
            <a:r>
              <a:rPr lang="en-US"/>
              <a:t>(c)  Giovanni De Micheli</a:t>
            </a:r>
          </a:p>
        </p:txBody>
      </p:sp>
      <p:sp>
        <p:nvSpPr>
          <p:cNvPr id="959598" name="Rectangle 110"/>
          <p:cNvSpPr>
            <a:spLocks noGrp="1" noChangeArrowheads="1"/>
          </p:cNvSpPr>
          <p:nvPr>
            <p:ph type="sldNum" sz="quarter" idx="4"/>
          </p:nvPr>
        </p:nvSpPr>
        <p:spPr>
          <a:xfrm>
            <a:off x="6553200" y="6245225"/>
            <a:ext cx="2133600" cy="476250"/>
          </a:xfrm>
        </p:spPr>
        <p:txBody>
          <a:bodyPr/>
          <a:lstStyle>
            <a:lvl1pPr>
              <a:defRPr/>
            </a:lvl1pPr>
          </a:lstStyle>
          <a:p>
            <a:fld id="{41214C9D-D7F9-0F40-9B58-ADD8BEA4720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0D1D5D10-3736-FF4D-BB1E-AFA7C712353E}" type="slidenum">
              <a:rPr lang="en-US"/>
              <a:pPr/>
              <a:t>‹#›</a:t>
            </a:fld>
            <a:endParaRPr lang="en-US"/>
          </a:p>
        </p:txBody>
      </p:sp>
    </p:spTree>
    <p:extLst>
      <p:ext uri="{BB962C8B-B14F-4D97-AF65-F5344CB8AC3E}">
        <p14:creationId xmlns:p14="http://schemas.microsoft.com/office/powerpoint/2010/main" val="346735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03200"/>
            <a:ext cx="2178050" cy="6083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03200"/>
            <a:ext cx="6381750" cy="6083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E0278B65-6DA6-074D-A2AA-AEC63415DDFC}" type="slidenum">
              <a:rPr lang="en-US"/>
              <a:pPr/>
              <a:t>‹#›</a:t>
            </a:fld>
            <a:endParaRPr lang="en-US"/>
          </a:p>
        </p:txBody>
      </p:sp>
    </p:spTree>
    <p:extLst>
      <p:ext uri="{BB962C8B-B14F-4D97-AF65-F5344CB8AC3E}">
        <p14:creationId xmlns:p14="http://schemas.microsoft.com/office/powerpoint/2010/main" val="203427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203200"/>
            <a:ext cx="8699500" cy="685800"/>
          </a:xfrm>
        </p:spPr>
        <p:txBody>
          <a:bodyPr/>
          <a:lstStyle/>
          <a:p>
            <a:r>
              <a:rPr lang="en-US"/>
              <a:t>Click to edit Master title style</a:t>
            </a:r>
          </a:p>
        </p:txBody>
      </p:sp>
      <p:sp>
        <p:nvSpPr>
          <p:cNvPr id="3" name="Text Placeholder 2"/>
          <p:cNvSpPr>
            <a:spLocks noGrp="1"/>
          </p:cNvSpPr>
          <p:nvPr>
            <p:ph type="body" sz="half" idx="1"/>
          </p:nvPr>
        </p:nvSpPr>
        <p:spPr>
          <a:xfrm>
            <a:off x="22860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76200" y="6356350"/>
            <a:ext cx="2895600" cy="476250"/>
          </a:xfrm>
        </p:spPr>
        <p:txBody>
          <a:bodyPr/>
          <a:lstStyle>
            <a:lvl1pPr>
              <a:defRPr/>
            </a:lvl1pPr>
          </a:lstStyle>
          <a:p>
            <a:r>
              <a:rPr lang="en-US"/>
              <a:t>(c)  Giovanni De Micheli</a:t>
            </a:r>
          </a:p>
        </p:txBody>
      </p:sp>
      <p:sp>
        <p:nvSpPr>
          <p:cNvPr id="6" name="Slide Number Placeholder 5"/>
          <p:cNvSpPr>
            <a:spLocks noGrp="1"/>
          </p:cNvSpPr>
          <p:nvPr>
            <p:ph type="sldNum" sz="quarter" idx="11"/>
          </p:nvPr>
        </p:nvSpPr>
        <p:spPr>
          <a:xfrm>
            <a:off x="6553200" y="6367463"/>
            <a:ext cx="2133600" cy="476250"/>
          </a:xfrm>
        </p:spPr>
        <p:txBody>
          <a:bodyPr/>
          <a:lstStyle>
            <a:lvl1pPr>
              <a:defRPr/>
            </a:lvl1pPr>
          </a:lstStyle>
          <a:p>
            <a:fld id="{A3FE4075-1262-DB4E-B785-2F1BEBFB4FBF}" type="slidenum">
              <a:rPr lang="en-US"/>
              <a:pPr/>
              <a:t>‹#›</a:t>
            </a:fld>
            <a:endParaRPr lang="en-US"/>
          </a:p>
        </p:txBody>
      </p:sp>
    </p:spTree>
    <p:extLst>
      <p:ext uri="{BB962C8B-B14F-4D97-AF65-F5344CB8AC3E}">
        <p14:creationId xmlns:p14="http://schemas.microsoft.com/office/powerpoint/2010/main" val="26135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203200"/>
            <a:ext cx="8699500" cy="685800"/>
          </a:xfrm>
        </p:spPr>
        <p:txBody>
          <a:bodyPr/>
          <a:lstStyle/>
          <a:p>
            <a:r>
              <a:rPr lang="en-US"/>
              <a:t>Click to edit Master title style</a:t>
            </a:r>
          </a:p>
        </p:txBody>
      </p:sp>
      <p:sp>
        <p:nvSpPr>
          <p:cNvPr id="3" name="Text Placeholder 2"/>
          <p:cNvSpPr>
            <a:spLocks noGrp="1"/>
          </p:cNvSpPr>
          <p:nvPr>
            <p:ph type="body" sz="half" idx="1"/>
          </p:nvPr>
        </p:nvSpPr>
        <p:spPr>
          <a:xfrm>
            <a:off x="22860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4550" y="1079500"/>
            <a:ext cx="4273550" cy="252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4550" y="3759200"/>
            <a:ext cx="4273550" cy="252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76200" y="6356350"/>
            <a:ext cx="2895600" cy="476250"/>
          </a:xfrm>
        </p:spPr>
        <p:txBody>
          <a:bodyPr/>
          <a:lstStyle>
            <a:lvl1pPr>
              <a:defRPr/>
            </a:lvl1pPr>
          </a:lstStyle>
          <a:p>
            <a:r>
              <a:rPr lang="en-US"/>
              <a:t>(c)  Giovanni De Micheli</a:t>
            </a:r>
          </a:p>
        </p:txBody>
      </p:sp>
      <p:sp>
        <p:nvSpPr>
          <p:cNvPr id="7" name="Slide Number Placeholder 6"/>
          <p:cNvSpPr>
            <a:spLocks noGrp="1"/>
          </p:cNvSpPr>
          <p:nvPr>
            <p:ph type="sldNum" sz="quarter" idx="11"/>
          </p:nvPr>
        </p:nvSpPr>
        <p:spPr>
          <a:xfrm>
            <a:off x="6553200" y="6367463"/>
            <a:ext cx="2133600" cy="476250"/>
          </a:xfrm>
        </p:spPr>
        <p:txBody>
          <a:bodyPr/>
          <a:lstStyle>
            <a:lvl1pPr>
              <a:defRPr/>
            </a:lvl1pPr>
          </a:lstStyle>
          <a:p>
            <a:fld id="{30681CB0-6AD3-7B49-B605-9CED3A1C7CB6}" type="slidenum">
              <a:rPr lang="en-US"/>
              <a:pPr/>
              <a:t>‹#›</a:t>
            </a:fld>
            <a:endParaRPr lang="en-US"/>
          </a:p>
        </p:txBody>
      </p:sp>
    </p:spTree>
    <p:extLst>
      <p:ext uri="{BB962C8B-B14F-4D97-AF65-F5344CB8AC3E}">
        <p14:creationId xmlns:p14="http://schemas.microsoft.com/office/powerpoint/2010/main" val="8556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AB887539-63D5-A841-BF30-E5714A0EA7B9}" type="slidenum">
              <a:rPr lang="en-US"/>
              <a:pPr/>
              <a:t>‹#›</a:t>
            </a:fld>
            <a:endParaRPr lang="en-US"/>
          </a:p>
        </p:txBody>
      </p:sp>
    </p:spTree>
    <p:extLst>
      <p:ext uri="{BB962C8B-B14F-4D97-AF65-F5344CB8AC3E}">
        <p14:creationId xmlns:p14="http://schemas.microsoft.com/office/powerpoint/2010/main" val="418305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296F20BD-CC04-224D-B357-248C7502C4EB}" type="slidenum">
              <a:rPr lang="en-US"/>
              <a:pPr/>
              <a:t>‹#›</a:t>
            </a:fld>
            <a:endParaRPr lang="en-US"/>
          </a:p>
        </p:txBody>
      </p:sp>
    </p:spTree>
    <p:extLst>
      <p:ext uri="{BB962C8B-B14F-4D97-AF65-F5344CB8AC3E}">
        <p14:creationId xmlns:p14="http://schemas.microsoft.com/office/powerpoint/2010/main" val="206042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87E47B1A-64A6-CE41-BBF6-B73280604042}" type="slidenum">
              <a:rPr lang="en-US"/>
              <a:pPr/>
              <a:t>‹#›</a:t>
            </a:fld>
            <a:endParaRPr lang="en-US"/>
          </a:p>
        </p:txBody>
      </p:sp>
    </p:spTree>
    <p:extLst>
      <p:ext uri="{BB962C8B-B14F-4D97-AF65-F5344CB8AC3E}">
        <p14:creationId xmlns:p14="http://schemas.microsoft.com/office/powerpoint/2010/main" val="217002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  Giovanni De Micheli</a:t>
            </a:r>
          </a:p>
        </p:txBody>
      </p:sp>
      <p:sp>
        <p:nvSpPr>
          <p:cNvPr id="8" name="Slide Number Placeholder 7"/>
          <p:cNvSpPr>
            <a:spLocks noGrp="1"/>
          </p:cNvSpPr>
          <p:nvPr>
            <p:ph type="sldNum" sz="quarter" idx="11"/>
          </p:nvPr>
        </p:nvSpPr>
        <p:spPr/>
        <p:txBody>
          <a:bodyPr/>
          <a:lstStyle>
            <a:lvl1pPr>
              <a:defRPr/>
            </a:lvl1pPr>
          </a:lstStyle>
          <a:p>
            <a:fld id="{B361B4AD-D51F-3F42-BE21-EB068DA0D192}" type="slidenum">
              <a:rPr lang="en-US"/>
              <a:pPr/>
              <a:t>‹#›</a:t>
            </a:fld>
            <a:endParaRPr lang="en-US"/>
          </a:p>
        </p:txBody>
      </p:sp>
    </p:spTree>
    <p:extLst>
      <p:ext uri="{BB962C8B-B14F-4D97-AF65-F5344CB8AC3E}">
        <p14:creationId xmlns:p14="http://schemas.microsoft.com/office/powerpoint/2010/main" val="244381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(c)  Giovanni De Micheli</a:t>
            </a:r>
          </a:p>
        </p:txBody>
      </p:sp>
      <p:sp>
        <p:nvSpPr>
          <p:cNvPr id="4" name="Slide Number Placeholder 3"/>
          <p:cNvSpPr>
            <a:spLocks noGrp="1"/>
          </p:cNvSpPr>
          <p:nvPr>
            <p:ph type="sldNum" sz="quarter" idx="11"/>
          </p:nvPr>
        </p:nvSpPr>
        <p:spPr/>
        <p:txBody>
          <a:bodyPr/>
          <a:lstStyle>
            <a:lvl1pPr>
              <a:defRPr/>
            </a:lvl1pPr>
          </a:lstStyle>
          <a:p>
            <a:fld id="{1118A641-65D7-FE4D-9138-BB8299BE174C}" type="slidenum">
              <a:rPr lang="en-US"/>
              <a:pPr/>
              <a:t>‹#›</a:t>
            </a:fld>
            <a:endParaRPr lang="en-US"/>
          </a:p>
        </p:txBody>
      </p:sp>
    </p:spTree>
    <p:extLst>
      <p:ext uri="{BB962C8B-B14F-4D97-AF65-F5344CB8AC3E}">
        <p14:creationId xmlns:p14="http://schemas.microsoft.com/office/powerpoint/2010/main" val="238302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  Giovanni De Micheli</a:t>
            </a:r>
          </a:p>
        </p:txBody>
      </p:sp>
      <p:sp>
        <p:nvSpPr>
          <p:cNvPr id="3" name="Slide Number Placeholder 2"/>
          <p:cNvSpPr>
            <a:spLocks noGrp="1"/>
          </p:cNvSpPr>
          <p:nvPr>
            <p:ph type="sldNum" sz="quarter" idx="11"/>
          </p:nvPr>
        </p:nvSpPr>
        <p:spPr/>
        <p:txBody>
          <a:bodyPr/>
          <a:lstStyle>
            <a:lvl1pPr>
              <a:defRPr/>
            </a:lvl1pPr>
          </a:lstStyle>
          <a:p>
            <a:fld id="{F47804FA-96ED-284E-A4CB-4C8A422D2354}" type="slidenum">
              <a:rPr lang="en-US"/>
              <a:pPr/>
              <a:t>‹#›</a:t>
            </a:fld>
            <a:endParaRPr lang="en-US"/>
          </a:p>
        </p:txBody>
      </p:sp>
    </p:spTree>
    <p:extLst>
      <p:ext uri="{BB962C8B-B14F-4D97-AF65-F5344CB8AC3E}">
        <p14:creationId xmlns:p14="http://schemas.microsoft.com/office/powerpoint/2010/main" val="251091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C8DA3DC2-A72F-4140-AC7E-0A1A64901BA6}" type="slidenum">
              <a:rPr lang="en-US"/>
              <a:pPr/>
              <a:t>‹#›</a:t>
            </a:fld>
            <a:endParaRPr lang="en-US"/>
          </a:p>
        </p:txBody>
      </p:sp>
    </p:spTree>
    <p:extLst>
      <p:ext uri="{BB962C8B-B14F-4D97-AF65-F5344CB8AC3E}">
        <p14:creationId xmlns:p14="http://schemas.microsoft.com/office/powerpoint/2010/main" val="317380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2A14C9E0-8023-7B40-B331-162B7217EF55}" type="slidenum">
              <a:rPr lang="en-US"/>
              <a:pPr/>
              <a:t>‹#›</a:t>
            </a:fld>
            <a:endParaRPr lang="en-US"/>
          </a:p>
        </p:txBody>
      </p:sp>
    </p:spTree>
    <p:extLst>
      <p:ext uri="{BB962C8B-B14F-4D97-AF65-F5344CB8AC3E}">
        <p14:creationId xmlns:p14="http://schemas.microsoft.com/office/powerpoint/2010/main" val="194221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bwMode="auto">
          <a:xfrm>
            <a:off x="241300" y="203200"/>
            <a:ext cx="86995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8481" name="Line 17"/>
          <p:cNvSpPr>
            <a:spLocks noChangeShapeType="1"/>
          </p:cNvSpPr>
          <p:nvPr userDrawn="1"/>
        </p:nvSpPr>
        <p:spPr bwMode="auto">
          <a:xfrm>
            <a:off x="247650" y="912813"/>
            <a:ext cx="8686800"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8482" name="Rectangle 18"/>
          <p:cNvSpPr>
            <a:spLocks noGrp="1" noChangeArrowheads="1"/>
          </p:cNvSpPr>
          <p:nvPr>
            <p:ph type="ftr" sz="quarter" idx="3"/>
          </p:nvPr>
        </p:nvSpPr>
        <p:spPr bwMode="auto">
          <a:xfrm>
            <a:off x="-76200" y="635635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b="0"/>
            </a:lvl1pPr>
          </a:lstStyle>
          <a:p>
            <a:r>
              <a:rPr lang="en-US"/>
              <a:t>(c)  Giovanni De Micheli</a:t>
            </a:r>
          </a:p>
        </p:txBody>
      </p:sp>
      <p:sp>
        <p:nvSpPr>
          <p:cNvPr id="958483" name="Rectangle 19"/>
          <p:cNvSpPr>
            <a:spLocks noGrp="1" noChangeArrowheads="1"/>
          </p:cNvSpPr>
          <p:nvPr>
            <p:ph type="sldNum" sz="quarter" idx="4"/>
          </p:nvPr>
        </p:nvSpPr>
        <p:spPr bwMode="auto">
          <a:xfrm>
            <a:off x="6553200" y="6367463"/>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0"/>
            </a:lvl1pPr>
          </a:lstStyle>
          <a:p>
            <a:fld id="{139D53D0-9215-F248-AA97-773BB0396A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dt="0"/>
  <p:txStyles>
    <p:titleStyle>
      <a:lvl1pPr algn="ctr" rtl="0" eaLnBrk="0" fontAlgn="base" hangingPunct="0">
        <a:lnSpc>
          <a:spcPct val="90000"/>
        </a:lnSpc>
        <a:spcBef>
          <a:spcPct val="0"/>
        </a:spcBef>
        <a:spcAft>
          <a:spcPct val="0"/>
        </a:spcAft>
        <a:defRPr sz="3200" b="1">
          <a:solidFill>
            <a:schemeClr val="hlink"/>
          </a:solidFill>
          <a:latin typeface="+mj-lt"/>
          <a:ea typeface="+mj-ea"/>
          <a:cs typeface="+mj-cs"/>
        </a:defRPr>
      </a:lvl1pPr>
      <a:lvl2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2pPr>
      <a:lvl3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3pPr>
      <a:lvl4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4pPr>
      <a:lvl5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5pPr>
      <a:lvl6pPr marL="4572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6pPr>
      <a:lvl7pPr marL="9144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7pPr>
      <a:lvl8pPr marL="13716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8pPr>
      <a:lvl9pPr marL="18288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9pPr>
    </p:titleStyle>
    <p:bodyStyle>
      <a:lvl1pPr marL="285750" indent="-285750" algn="l" rtl="0" eaLnBrk="0" fontAlgn="base" hangingPunct="0">
        <a:lnSpc>
          <a:spcPct val="125000"/>
        </a:lnSpc>
        <a:spcBef>
          <a:spcPct val="30000"/>
        </a:spcBef>
        <a:spcAft>
          <a:spcPct val="0"/>
        </a:spcAft>
        <a:buClr>
          <a:srgbClr val="660066"/>
        </a:buClr>
        <a:buSzPct val="85000"/>
        <a:buFont typeface="Monotype Sorts" charset="0"/>
        <a:buChar char="u"/>
        <a:defRPr sz="2800" b="1">
          <a:solidFill>
            <a:schemeClr val="tx1"/>
          </a:solidFill>
          <a:latin typeface="+mn-lt"/>
          <a:ea typeface="+mn-ea"/>
          <a:cs typeface="+mn-cs"/>
        </a:defRPr>
      </a:lvl1pPr>
      <a:lvl2pPr marL="628650" indent="-228600" algn="l" rtl="0" eaLnBrk="0" fontAlgn="base" hangingPunct="0">
        <a:lnSpc>
          <a:spcPct val="110000"/>
        </a:lnSpc>
        <a:spcBef>
          <a:spcPct val="30000"/>
        </a:spcBef>
        <a:spcAft>
          <a:spcPct val="0"/>
        </a:spcAft>
        <a:buClr>
          <a:schemeClr val="hlink"/>
        </a:buClr>
        <a:buSzPct val="75000"/>
        <a:buFont typeface="Monotype Sorts" charset="0"/>
        <a:buChar char="s"/>
        <a:defRPr sz="2400" b="1">
          <a:solidFill>
            <a:schemeClr val="tx1"/>
          </a:solidFill>
          <a:latin typeface="+mn-lt"/>
          <a:ea typeface="+mn-ea"/>
        </a:defRPr>
      </a:lvl2pPr>
      <a:lvl3pPr marL="971550" indent="-228600" algn="l" rtl="0" eaLnBrk="0" fontAlgn="base" hangingPunct="0">
        <a:lnSpc>
          <a:spcPct val="90000"/>
        </a:lnSpc>
        <a:spcBef>
          <a:spcPct val="30000"/>
        </a:spcBef>
        <a:spcAft>
          <a:spcPct val="0"/>
        </a:spcAft>
        <a:buClr>
          <a:schemeClr val="tx1"/>
        </a:buClr>
        <a:buSzPct val="75000"/>
        <a:buFont typeface="Monotype Sorts" charset="0"/>
        <a:buChar char="t"/>
        <a:defRPr sz="2000" b="1">
          <a:solidFill>
            <a:schemeClr val="tx1"/>
          </a:solidFill>
          <a:latin typeface="+mn-lt"/>
          <a:ea typeface="+mn-ea"/>
        </a:defRPr>
      </a:lvl3pPr>
      <a:lvl4pPr marL="1600200" indent="-228600" algn="l" rtl="0" eaLnBrk="0" fontAlgn="base" hangingPunct="0">
        <a:spcBef>
          <a:spcPct val="20000"/>
        </a:spcBef>
        <a:spcAft>
          <a:spcPct val="0"/>
        </a:spcAft>
        <a:buClr>
          <a:srgbClr val="FF3300"/>
        </a:buClr>
        <a:buSzPct val="50000"/>
        <a:buFont typeface="Monotype Sorts" charset="0"/>
        <a:buChar char="u"/>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0" fontAlgn="base" hangingPunct="0">
        <a:spcBef>
          <a:spcPct val="20000"/>
        </a:spcBef>
        <a:spcAft>
          <a:spcPct val="0"/>
        </a:spcAft>
        <a:buChar char="•"/>
        <a:defRPr sz="1600">
          <a:solidFill>
            <a:schemeClr val="tx1"/>
          </a:solidFill>
          <a:latin typeface="+mn-lt"/>
          <a:ea typeface="+mn-ea"/>
        </a:defRPr>
      </a:lvl6pPr>
      <a:lvl7pPr marL="2971800" indent="-228600" algn="l" rtl="0" eaLnBrk="0" fontAlgn="base" hangingPunct="0">
        <a:spcBef>
          <a:spcPct val="20000"/>
        </a:spcBef>
        <a:spcAft>
          <a:spcPct val="0"/>
        </a:spcAft>
        <a:buChar char="•"/>
        <a:defRPr sz="1600">
          <a:solidFill>
            <a:schemeClr val="tx1"/>
          </a:solidFill>
          <a:latin typeface="+mn-lt"/>
          <a:ea typeface="+mn-ea"/>
        </a:defRPr>
      </a:lvl7pPr>
      <a:lvl8pPr marL="3429000" indent="-228600" algn="l" rtl="0" eaLnBrk="0" fontAlgn="base" hangingPunct="0">
        <a:spcBef>
          <a:spcPct val="20000"/>
        </a:spcBef>
        <a:spcAft>
          <a:spcPct val="0"/>
        </a:spcAft>
        <a:buChar char="•"/>
        <a:defRPr sz="1600">
          <a:solidFill>
            <a:schemeClr val="tx1"/>
          </a:solidFill>
          <a:latin typeface="+mn-lt"/>
          <a:ea typeface="+mn-ea"/>
        </a:defRPr>
      </a:lvl8pPr>
      <a:lvl9pPr marL="38862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ctrTitle"/>
          </p:nvPr>
        </p:nvSpPr>
        <p:spPr>
          <a:xfrm>
            <a:off x="179388" y="908050"/>
            <a:ext cx="8915400" cy="1474788"/>
          </a:xfrm>
        </p:spPr>
        <p:txBody>
          <a:bodyPr/>
          <a:lstStyle/>
          <a:p>
            <a:pPr>
              <a:lnSpc>
                <a:spcPct val="110000"/>
              </a:lnSpc>
            </a:pPr>
            <a:r>
              <a:rPr lang="en-US" sz="3600" i="1">
                <a:solidFill>
                  <a:schemeClr val="accent2"/>
                </a:solidFill>
                <a:effectLst>
                  <a:outerShdw blurRad="38100" dist="38100" dir="2700000" algn="tl">
                    <a:srgbClr val="DDDDDD"/>
                  </a:outerShdw>
                </a:effectLst>
              </a:rPr>
              <a:t>Two-level Logic Synthesis and Optimization</a:t>
            </a:r>
          </a:p>
        </p:txBody>
      </p:sp>
      <p:sp>
        <p:nvSpPr>
          <p:cNvPr id="1356803" name="Rectangle 3"/>
          <p:cNvSpPr>
            <a:spLocks noChangeArrowheads="1"/>
          </p:cNvSpPr>
          <p:nvPr/>
        </p:nvSpPr>
        <p:spPr bwMode="auto">
          <a:xfrm>
            <a:off x="1066800" y="304800"/>
            <a:ext cx="70866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0"/>
              </a:lnSpc>
              <a:spcBef>
                <a:spcPct val="30000"/>
              </a:spcBef>
              <a:buClr>
                <a:srgbClr val="660066"/>
              </a:buClr>
              <a:buSzPct val="85000"/>
              <a:buFont typeface="Monotype Sorts" charset="0"/>
              <a:buNone/>
            </a:pPr>
            <a:r>
              <a:rPr lang="it-IT" sz="1600">
                <a:solidFill>
                  <a:schemeClr val="bg1"/>
                </a:solidFill>
                <a:effectLst>
                  <a:outerShdw blurRad="38100" dist="38100" dir="2700000" algn="tl">
                    <a:srgbClr val="DDDDDD"/>
                  </a:outerShdw>
                </a:effectLst>
              </a:rPr>
              <a:t> </a:t>
            </a:r>
          </a:p>
        </p:txBody>
      </p:sp>
      <p:sp>
        <p:nvSpPr>
          <p:cNvPr id="1356804" name="Rectangle 4"/>
          <p:cNvSpPr>
            <a:spLocks noGrp="1" noChangeArrowheads="1"/>
          </p:cNvSpPr>
          <p:nvPr/>
        </p:nvSpPr>
        <p:spPr bwMode="auto">
          <a:xfrm>
            <a:off x="498475" y="2859088"/>
            <a:ext cx="79248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r>
              <a:rPr lang="en-US" sz="3600" dirty="0">
                <a:cs typeface="ＭＳ Ｐゴシック" charset="0"/>
              </a:rPr>
              <a:t>Giovanni De </a:t>
            </a:r>
            <a:r>
              <a:rPr lang="en-US" sz="3600" dirty="0" err="1">
                <a:cs typeface="ＭＳ Ｐゴシック" charset="0"/>
              </a:rPr>
              <a:t>Micheli</a:t>
            </a:r>
            <a:endParaRPr lang="en-US" sz="3600" dirty="0">
              <a:cs typeface="ＭＳ Ｐゴシック" charset="0"/>
            </a:endParaRPr>
          </a:p>
          <a:p>
            <a:r>
              <a:rPr lang="en-US" sz="3200" i="1" dirty="0">
                <a:cs typeface="ＭＳ Ｐゴシック" charset="0"/>
              </a:rPr>
              <a:t>Integrated Systems Laboratory</a:t>
            </a:r>
          </a:p>
        </p:txBody>
      </p:sp>
      <p:sp>
        <p:nvSpPr>
          <p:cNvPr id="1356805" name="Text Box 5"/>
          <p:cNvSpPr txBox="1">
            <a:spLocks noChangeArrowheads="1"/>
          </p:cNvSpPr>
          <p:nvPr/>
        </p:nvSpPr>
        <p:spPr bwMode="auto">
          <a:xfrm>
            <a:off x="698500" y="5980113"/>
            <a:ext cx="7891463"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t>This presentation can be used for non-commercial purposes as long as this note and the copyright footers are not removed</a:t>
            </a:r>
          </a:p>
          <a:p>
            <a:pPr>
              <a:spcBef>
                <a:spcPct val="50000"/>
              </a:spcBef>
            </a:pPr>
            <a:r>
              <a:rPr lang="en-US" sz="1200"/>
              <a:t>© Giovanni De Micheli – All rights reserved</a:t>
            </a:r>
          </a:p>
        </p:txBody>
      </p:sp>
      <p:sp>
        <p:nvSpPr>
          <p:cNvPr id="1356808" name="Line 8"/>
          <p:cNvSpPr>
            <a:spLocks noChangeShapeType="1"/>
          </p:cNvSpPr>
          <p:nvPr/>
        </p:nvSpPr>
        <p:spPr bwMode="auto">
          <a:xfrm>
            <a:off x="1020763" y="5745163"/>
            <a:ext cx="7278687" cy="793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356809" name="Picture 9" descr="mcgra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4592638"/>
            <a:ext cx="598488" cy="962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a:extLst>
              <a:ext uri="{FF2B5EF4-FFF2-40B4-BE49-F238E27FC236}">
                <a16:creationId xmlns:a16="http://schemas.microsoft.com/office/drawing/2014/main" id="{AA8A7363-42C2-6A4F-8CB4-EEE3FEAB9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600" y="4795082"/>
            <a:ext cx="1574800" cy="885826"/>
          </a:xfrm>
          <a:prstGeom prst="rect">
            <a:avLst/>
          </a:prstGeom>
        </p:spPr>
      </p:pic>
      <p:pic>
        <p:nvPicPr>
          <p:cNvPr id="11" name="Picture 4" descr="isultati immagini per epfl lsi logo">
            <a:extLst>
              <a:ext uri="{FF2B5EF4-FFF2-40B4-BE49-F238E27FC236}">
                <a16:creationId xmlns:a16="http://schemas.microsoft.com/office/drawing/2014/main" id="{EFCA8E4F-BD09-E34C-AC8E-AB5AB359236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1919" y="4814888"/>
            <a:ext cx="1320651" cy="726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C1B67189-98E5-7947-8BF3-3E461D5F49B9}" type="slidenum">
              <a:rPr lang="en-US"/>
              <a:pPr/>
              <a:t>10</a:t>
            </a:fld>
            <a:endParaRPr lang="en-US"/>
          </a:p>
        </p:txBody>
      </p:sp>
      <p:sp>
        <p:nvSpPr>
          <p:cNvPr id="1286146" name="Rectangle 2"/>
          <p:cNvSpPr>
            <a:spLocks noGrp="1" noChangeArrowheads="1"/>
          </p:cNvSpPr>
          <p:nvPr>
            <p:ph type="title"/>
          </p:nvPr>
        </p:nvSpPr>
        <p:spPr/>
        <p:txBody>
          <a:bodyPr/>
          <a:lstStyle/>
          <a:p>
            <a:r>
              <a:rPr lang="en-US"/>
              <a:t>Definitions</a:t>
            </a:r>
          </a:p>
        </p:txBody>
      </p:sp>
      <p:sp>
        <p:nvSpPr>
          <p:cNvPr id="1286147" name="Rectangle 3"/>
          <p:cNvSpPr>
            <a:spLocks noGrp="1" noChangeArrowheads="1"/>
          </p:cNvSpPr>
          <p:nvPr>
            <p:ph type="body" idx="1"/>
          </p:nvPr>
        </p:nvSpPr>
        <p:spPr/>
        <p:txBody>
          <a:bodyPr/>
          <a:lstStyle/>
          <a:p>
            <a:pPr>
              <a:lnSpc>
                <a:spcPct val="115000"/>
              </a:lnSpc>
            </a:pPr>
            <a:r>
              <a:rPr lang="en-US" sz="2400" dirty="0"/>
              <a:t>Boolean </a:t>
            </a:r>
            <a:r>
              <a:rPr lang="en-US" sz="2400" dirty="0">
                <a:solidFill>
                  <a:schemeClr val="tx2"/>
                </a:solidFill>
              </a:rPr>
              <a:t>variables</a:t>
            </a:r>
          </a:p>
          <a:p>
            <a:pPr>
              <a:lnSpc>
                <a:spcPct val="115000"/>
              </a:lnSpc>
            </a:pPr>
            <a:r>
              <a:rPr lang="en-US" sz="2400" dirty="0"/>
              <a:t>Boolean </a:t>
            </a:r>
            <a:r>
              <a:rPr lang="en-US" sz="2400" dirty="0">
                <a:solidFill>
                  <a:schemeClr val="bg2"/>
                </a:solidFill>
              </a:rPr>
              <a:t>literals:</a:t>
            </a:r>
          </a:p>
          <a:p>
            <a:pPr lvl="1">
              <a:lnSpc>
                <a:spcPct val="100000"/>
              </a:lnSpc>
            </a:pPr>
            <a:r>
              <a:rPr lang="en-US" sz="2000" dirty="0"/>
              <a:t>Variables and their complement</a:t>
            </a:r>
          </a:p>
          <a:p>
            <a:pPr>
              <a:lnSpc>
                <a:spcPct val="115000"/>
              </a:lnSpc>
            </a:pPr>
            <a:r>
              <a:rPr lang="en-US" sz="2400" dirty="0">
                <a:solidFill>
                  <a:schemeClr val="tx2"/>
                </a:solidFill>
              </a:rPr>
              <a:t>Product </a:t>
            </a:r>
            <a:r>
              <a:rPr lang="en-US" sz="2400" dirty="0"/>
              <a:t>or </a:t>
            </a:r>
            <a:r>
              <a:rPr lang="en-US" sz="2400" dirty="0">
                <a:solidFill>
                  <a:schemeClr val="tx2"/>
                </a:solidFill>
              </a:rPr>
              <a:t>cube:</a:t>
            </a:r>
          </a:p>
          <a:p>
            <a:pPr lvl="1">
              <a:lnSpc>
                <a:spcPct val="100000"/>
              </a:lnSpc>
            </a:pPr>
            <a:r>
              <a:rPr lang="en-US" sz="2000" dirty="0"/>
              <a:t>Product of literals</a:t>
            </a:r>
          </a:p>
          <a:p>
            <a:pPr>
              <a:lnSpc>
                <a:spcPct val="115000"/>
              </a:lnSpc>
            </a:pPr>
            <a:r>
              <a:rPr lang="en-US" sz="2400" dirty="0" err="1">
                <a:solidFill>
                  <a:schemeClr val="tx2"/>
                </a:solidFill>
              </a:rPr>
              <a:t>Implicant</a:t>
            </a:r>
            <a:r>
              <a:rPr lang="en-US" sz="2400" dirty="0">
                <a:solidFill>
                  <a:schemeClr val="tx2"/>
                </a:solidFill>
              </a:rPr>
              <a:t>:</a:t>
            </a:r>
          </a:p>
          <a:p>
            <a:pPr lvl="1">
              <a:lnSpc>
                <a:spcPct val="100000"/>
              </a:lnSpc>
            </a:pPr>
            <a:r>
              <a:rPr lang="en-US" sz="2000" dirty="0"/>
              <a:t>Product implying a value of the function (usually 1)</a:t>
            </a:r>
          </a:p>
          <a:p>
            <a:pPr lvl="1">
              <a:lnSpc>
                <a:spcPct val="100000"/>
              </a:lnSpc>
            </a:pPr>
            <a:r>
              <a:rPr lang="en-US" sz="2000" dirty="0"/>
              <a:t>Hypercube in the Boolean space</a:t>
            </a:r>
          </a:p>
          <a:p>
            <a:pPr>
              <a:lnSpc>
                <a:spcPct val="115000"/>
              </a:lnSpc>
            </a:pPr>
            <a:r>
              <a:rPr lang="en-US" sz="2400" dirty="0" err="1">
                <a:solidFill>
                  <a:schemeClr val="tx2"/>
                </a:solidFill>
              </a:rPr>
              <a:t>Minterm</a:t>
            </a:r>
            <a:r>
              <a:rPr lang="en-US" sz="2400" dirty="0">
                <a:solidFill>
                  <a:schemeClr val="tx2"/>
                </a:solidFill>
              </a:rPr>
              <a:t>:</a:t>
            </a:r>
          </a:p>
          <a:p>
            <a:pPr lvl="1">
              <a:lnSpc>
                <a:spcPct val="100000"/>
              </a:lnSpc>
            </a:pPr>
            <a:r>
              <a:rPr lang="en-US" sz="2000" dirty="0"/>
              <a:t>Product of </a:t>
            </a:r>
            <a:r>
              <a:rPr lang="en-US" sz="2000" dirty="0">
                <a:solidFill>
                  <a:srgbClr val="FF0000"/>
                </a:solidFill>
              </a:rPr>
              <a:t>all input variables </a:t>
            </a:r>
            <a:r>
              <a:rPr lang="en-US" sz="2000" dirty="0"/>
              <a:t>implying a value of the function (usually 1)</a:t>
            </a:r>
          </a:p>
          <a:p>
            <a:pPr lvl="1">
              <a:lnSpc>
                <a:spcPct val="100000"/>
              </a:lnSpc>
            </a:pPr>
            <a:r>
              <a:rPr lang="en-US" sz="2000" dirty="0"/>
              <a:t>Vertex in the Boolean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614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861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861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614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8614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8614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8614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8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E066CA31-25F2-A348-8CDD-9ED74391F609}" type="slidenum">
              <a:rPr lang="en-US"/>
              <a:pPr/>
              <a:t>11</a:t>
            </a:fld>
            <a:endParaRPr lang="en-US"/>
          </a:p>
        </p:txBody>
      </p:sp>
      <p:sp>
        <p:nvSpPr>
          <p:cNvPr id="1287170" name="Rectangle 2"/>
          <p:cNvSpPr>
            <a:spLocks noGrp="1" noChangeArrowheads="1"/>
          </p:cNvSpPr>
          <p:nvPr>
            <p:ph type="title"/>
          </p:nvPr>
        </p:nvSpPr>
        <p:spPr/>
        <p:txBody>
          <a:bodyPr/>
          <a:lstStyle/>
          <a:p>
            <a:r>
              <a:rPr lang="en-US"/>
              <a:t>Tabular representations</a:t>
            </a:r>
          </a:p>
        </p:txBody>
      </p:sp>
      <p:sp>
        <p:nvSpPr>
          <p:cNvPr id="1287171" name="Rectangle 3"/>
          <p:cNvSpPr>
            <a:spLocks noGrp="1" noChangeArrowheads="1"/>
          </p:cNvSpPr>
          <p:nvPr>
            <p:ph type="body" idx="1"/>
          </p:nvPr>
        </p:nvSpPr>
        <p:spPr/>
        <p:txBody>
          <a:bodyPr/>
          <a:lstStyle/>
          <a:p>
            <a:r>
              <a:rPr lang="en-US">
                <a:solidFill>
                  <a:schemeClr val="bg2"/>
                </a:solidFill>
              </a:rPr>
              <a:t>Truth table</a:t>
            </a:r>
          </a:p>
          <a:p>
            <a:pPr lvl="1"/>
            <a:r>
              <a:rPr lang="en-US"/>
              <a:t>List of all minterms of a function</a:t>
            </a:r>
          </a:p>
          <a:p>
            <a:r>
              <a:rPr lang="en-US">
                <a:solidFill>
                  <a:schemeClr val="bg2"/>
                </a:solidFill>
              </a:rPr>
              <a:t>Implicant table</a:t>
            </a:r>
            <a:r>
              <a:rPr lang="en-US"/>
              <a:t> or </a:t>
            </a:r>
            <a:r>
              <a:rPr lang="en-US">
                <a:solidFill>
                  <a:schemeClr val="bg2"/>
                </a:solidFill>
              </a:rPr>
              <a:t>cover</a:t>
            </a:r>
          </a:p>
          <a:p>
            <a:pPr lvl="1"/>
            <a:r>
              <a:rPr lang="en-US"/>
              <a:t>List of implicants sufficient to define a function</a:t>
            </a:r>
          </a:p>
          <a:p>
            <a:r>
              <a:rPr lang="en-US"/>
              <a:t>Note:</a:t>
            </a:r>
          </a:p>
          <a:p>
            <a:pPr lvl="1"/>
            <a:r>
              <a:rPr lang="en-US"/>
              <a:t>Implicant tables are smaller in size as compared to truth tables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0"/>
          </p:nvPr>
        </p:nvSpPr>
        <p:spPr/>
        <p:txBody>
          <a:bodyPr/>
          <a:lstStyle/>
          <a:p>
            <a:r>
              <a:rPr lang="en-US"/>
              <a:t>(c)  Giovanni De Micheli</a:t>
            </a:r>
          </a:p>
        </p:txBody>
      </p:sp>
      <p:sp>
        <p:nvSpPr>
          <p:cNvPr id="37" name="Slide Number Placeholder 5"/>
          <p:cNvSpPr>
            <a:spLocks noGrp="1"/>
          </p:cNvSpPr>
          <p:nvPr>
            <p:ph type="sldNum" sz="quarter" idx="11"/>
          </p:nvPr>
        </p:nvSpPr>
        <p:spPr/>
        <p:txBody>
          <a:bodyPr/>
          <a:lstStyle/>
          <a:p>
            <a:fld id="{C8C3C374-7997-AC48-A234-B1B9B9B2A579}" type="slidenum">
              <a:rPr lang="en-US"/>
              <a:pPr/>
              <a:t>12</a:t>
            </a:fld>
            <a:endParaRPr lang="en-US"/>
          </a:p>
        </p:txBody>
      </p:sp>
      <p:sp>
        <p:nvSpPr>
          <p:cNvPr id="1288194" name="Rectangle 2"/>
          <p:cNvSpPr>
            <a:spLocks noGrp="1" noChangeArrowheads="1"/>
          </p:cNvSpPr>
          <p:nvPr>
            <p:ph type="title"/>
          </p:nvPr>
        </p:nvSpPr>
        <p:spPr/>
        <p:txBody>
          <a:bodyPr/>
          <a:lstStyle/>
          <a:p>
            <a:r>
              <a:rPr lang="en-US"/>
              <a:t>Example of truth table</a:t>
            </a:r>
          </a:p>
        </p:txBody>
      </p:sp>
      <p:sp>
        <p:nvSpPr>
          <p:cNvPr id="1288195" name="Rectangle 3"/>
          <p:cNvSpPr>
            <a:spLocks noGrp="1" noChangeArrowheads="1"/>
          </p:cNvSpPr>
          <p:nvPr>
            <p:ph type="body" sz="half" idx="1"/>
          </p:nvPr>
        </p:nvSpPr>
        <p:spPr>
          <a:xfrm>
            <a:off x="228600" y="971550"/>
            <a:ext cx="6288088" cy="5314950"/>
          </a:xfrm>
        </p:spPr>
        <p:txBody>
          <a:bodyPr/>
          <a:lstStyle/>
          <a:p>
            <a:pPr marL="0" indent="0"/>
            <a:r>
              <a:rPr lang="en-US" sz="2400"/>
              <a:t> </a:t>
            </a:r>
            <a:r>
              <a:rPr lang="en-US" sz="3200">
                <a:solidFill>
                  <a:schemeClr val="tx2"/>
                </a:solidFill>
              </a:rPr>
              <a:t>x = ab+a</a:t>
            </a:r>
            <a:r>
              <a:rPr lang="ja-JP" altLang="en-US" sz="3200">
                <a:solidFill>
                  <a:schemeClr val="tx2"/>
                </a:solidFill>
                <a:latin typeface="Arial"/>
              </a:rPr>
              <a:t>’</a:t>
            </a:r>
            <a:r>
              <a:rPr lang="en-US" sz="3200">
                <a:solidFill>
                  <a:schemeClr val="tx2"/>
                </a:solidFill>
              </a:rPr>
              <a:t>c;   y = ab+bc+ac</a:t>
            </a:r>
          </a:p>
        </p:txBody>
      </p:sp>
      <p:graphicFrame>
        <p:nvGraphicFramePr>
          <p:cNvPr id="1288236" name="Group 44"/>
          <p:cNvGraphicFramePr>
            <a:graphicFrameLocks noGrp="1"/>
          </p:cNvGraphicFramePr>
          <p:nvPr>
            <p:ph sz="half" idx="2"/>
          </p:nvPr>
        </p:nvGraphicFramePr>
        <p:xfrm>
          <a:off x="2173288" y="1968500"/>
          <a:ext cx="4273550" cy="3899916"/>
        </p:xfrm>
        <a:graphic>
          <a:graphicData uri="http://schemas.openxmlformats.org/drawingml/2006/table">
            <a:tbl>
              <a:tblPr/>
              <a:tblGrid>
                <a:gridCol w="2136775">
                  <a:extLst>
                    <a:ext uri="{9D8B030D-6E8A-4147-A177-3AD203B41FA5}">
                      <a16:colId xmlns:a16="http://schemas.microsoft.com/office/drawing/2014/main" val="20000"/>
                    </a:ext>
                  </a:extLst>
                </a:gridCol>
                <a:gridCol w="2136775">
                  <a:extLst>
                    <a:ext uri="{9D8B030D-6E8A-4147-A177-3AD203B41FA5}">
                      <a16:colId xmlns:a16="http://schemas.microsoft.com/office/drawing/2014/main" val="20001"/>
                    </a:ext>
                  </a:extLst>
                </a:gridCol>
              </a:tblGrid>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abc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xy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an encoded truth table</a:t>
            </a:r>
          </a:p>
        </p:txBody>
      </p:sp>
      <p:sp>
        <p:nvSpPr>
          <p:cNvPr id="4" name="Content Placeholder 3"/>
          <p:cNvSpPr>
            <a:spLocks noGrp="1"/>
          </p:cNvSpPr>
          <p:nvPr>
            <p:ph sz="half" idx="2"/>
          </p:nvPr>
        </p:nvSpPr>
        <p:spPr/>
        <p:txBody>
          <a:bodyPr/>
          <a:lstStyle/>
          <a:p>
            <a:r>
              <a:rPr lang="en-US" dirty="0"/>
              <a:t>Using the reverse order:</a:t>
            </a:r>
          </a:p>
          <a:p>
            <a:pPr lvl="1"/>
            <a:r>
              <a:rPr lang="en-US" dirty="0"/>
              <a:t>x = 11001010</a:t>
            </a:r>
          </a:p>
          <a:p>
            <a:pPr lvl="1"/>
            <a:r>
              <a:rPr lang="en-US" dirty="0"/>
              <a:t>y = 11101000</a:t>
            </a:r>
          </a:p>
          <a:p>
            <a:r>
              <a:rPr lang="en-US" dirty="0"/>
              <a:t>Encoded in hexadecimal:</a:t>
            </a:r>
          </a:p>
          <a:p>
            <a:pPr lvl="1"/>
            <a:r>
              <a:rPr lang="en-US" dirty="0"/>
              <a:t>x </a:t>
            </a:r>
            <a:r>
              <a:rPr lang="en-US"/>
              <a:t>= ca</a:t>
            </a:r>
            <a:endParaRPr lang="en-US" dirty="0"/>
          </a:p>
          <a:p>
            <a:pPr lvl="1"/>
            <a:r>
              <a:rPr lang="en-US" dirty="0"/>
              <a:t>y = e8 </a:t>
            </a:r>
          </a:p>
        </p:txBody>
      </p:sp>
      <p:sp>
        <p:nvSpPr>
          <p:cNvPr id="5" name="Footer Placeholder 4"/>
          <p:cNvSpPr>
            <a:spLocks noGrp="1"/>
          </p:cNvSpPr>
          <p:nvPr>
            <p:ph type="ftr" sz="quarter" idx="10"/>
          </p:nvPr>
        </p:nvSpPr>
        <p:spPr/>
        <p:txBody>
          <a:bodyPr/>
          <a:lstStyle/>
          <a:p>
            <a:pPr>
              <a:defRPr/>
            </a:pPr>
            <a:r>
              <a:rPr lang="en-US"/>
              <a:t>(c)  Giovanni De Micheli</a:t>
            </a:r>
          </a:p>
        </p:txBody>
      </p:sp>
      <p:sp>
        <p:nvSpPr>
          <p:cNvPr id="6" name="Slide Number Placeholder 5"/>
          <p:cNvSpPr>
            <a:spLocks noGrp="1"/>
          </p:cNvSpPr>
          <p:nvPr>
            <p:ph type="sldNum" sz="quarter" idx="11"/>
          </p:nvPr>
        </p:nvSpPr>
        <p:spPr/>
        <p:txBody>
          <a:bodyPr/>
          <a:lstStyle/>
          <a:p>
            <a:fld id="{2D2F5CB4-965D-DA42-B49A-7083D3197B3F}" type="slidenum">
              <a:rPr lang="en-US" smtClean="0"/>
              <a:pPr/>
              <a:t>13</a:t>
            </a:fld>
            <a:endParaRPr lang="en-US"/>
          </a:p>
        </p:txBody>
      </p:sp>
      <p:graphicFrame>
        <p:nvGraphicFramePr>
          <p:cNvPr id="7" name="Group 44"/>
          <p:cNvGraphicFramePr>
            <a:graphicFrameLocks/>
          </p:cNvGraphicFramePr>
          <p:nvPr>
            <p:extLst>
              <p:ext uri="{D42A27DB-BD31-4B8C-83A1-F6EECF244321}">
                <p14:modId xmlns:p14="http://schemas.microsoft.com/office/powerpoint/2010/main" val="60448927"/>
              </p:ext>
            </p:extLst>
          </p:nvPr>
        </p:nvGraphicFramePr>
        <p:xfrm>
          <a:off x="212408" y="1656080"/>
          <a:ext cx="4237672" cy="3956812"/>
        </p:xfrm>
        <a:graphic>
          <a:graphicData uri="http://schemas.openxmlformats.org/drawingml/2006/table">
            <a:tbl>
              <a:tblPr/>
              <a:tblGrid>
                <a:gridCol w="2114232">
                  <a:extLst>
                    <a:ext uri="{9D8B030D-6E8A-4147-A177-3AD203B41FA5}">
                      <a16:colId xmlns:a16="http://schemas.microsoft.com/office/drawing/2014/main" val="20000"/>
                    </a:ext>
                  </a:extLst>
                </a:gridCol>
                <a:gridCol w="2123440">
                  <a:extLst>
                    <a:ext uri="{9D8B030D-6E8A-4147-A177-3AD203B41FA5}">
                      <a16:colId xmlns:a16="http://schemas.microsoft.com/office/drawing/2014/main" val="20001"/>
                    </a:ext>
                  </a:extLst>
                </a:gridCol>
              </a:tblGrid>
              <a:tr h="490220">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abc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err="1">
                          <a:ln>
                            <a:noFill/>
                          </a:ln>
                          <a:solidFill>
                            <a:schemeClr val="tx2"/>
                          </a:solidFill>
                          <a:effectLst/>
                          <a:latin typeface="Arial Narrow" charset="0"/>
                          <a:ea typeface="ＭＳ Ｐゴシック" charset="0"/>
                        </a:rPr>
                        <a:t>xy</a:t>
                      </a:r>
                      <a:endParaRPr kumimoji="0" lang="en-US" sz="2000" b="1" i="0" u="none" strike="noStrike" cap="none" normalizeH="0" baseline="0" dirty="0">
                        <a:ln>
                          <a:noFill/>
                        </a:ln>
                        <a:solidFill>
                          <a:schemeClr val="tx2"/>
                        </a:solidFill>
                        <a:effectLst/>
                        <a:latin typeface="Arial Narrow"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40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242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5268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0"/>
          </p:nvPr>
        </p:nvSpPr>
        <p:spPr/>
        <p:txBody>
          <a:bodyPr/>
          <a:lstStyle/>
          <a:p>
            <a:r>
              <a:rPr lang="en-US"/>
              <a:t>(c)  Giovanni De Micheli</a:t>
            </a:r>
          </a:p>
        </p:txBody>
      </p:sp>
      <p:sp>
        <p:nvSpPr>
          <p:cNvPr id="25" name="Slide Number Placeholder 5"/>
          <p:cNvSpPr>
            <a:spLocks noGrp="1"/>
          </p:cNvSpPr>
          <p:nvPr>
            <p:ph type="sldNum" sz="quarter" idx="11"/>
          </p:nvPr>
        </p:nvSpPr>
        <p:spPr/>
        <p:txBody>
          <a:bodyPr/>
          <a:lstStyle/>
          <a:p>
            <a:fld id="{555910DE-2841-0343-9496-A0915CA0CB2D}" type="slidenum">
              <a:rPr lang="en-US"/>
              <a:pPr/>
              <a:t>14</a:t>
            </a:fld>
            <a:endParaRPr lang="en-US"/>
          </a:p>
        </p:txBody>
      </p:sp>
      <p:sp>
        <p:nvSpPr>
          <p:cNvPr id="1290242" name="Rectangle 2"/>
          <p:cNvSpPr>
            <a:spLocks noGrp="1" noChangeArrowheads="1"/>
          </p:cNvSpPr>
          <p:nvPr>
            <p:ph type="title"/>
          </p:nvPr>
        </p:nvSpPr>
        <p:spPr/>
        <p:txBody>
          <a:bodyPr/>
          <a:lstStyle/>
          <a:p>
            <a:r>
              <a:rPr lang="en-US"/>
              <a:t>Example of implicant table</a:t>
            </a:r>
          </a:p>
        </p:txBody>
      </p:sp>
      <p:sp>
        <p:nvSpPr>
          <p:cNvPr id="1290243" name="Rectangle 3"/>
          <p:cNvSpPr>
            <a:spLocks noGrp="1" noChangeArrowheads="1"/>
          </p:cNvSpPr>
          <p:nvPr>
            <p:ph type="body" sz="half" idx="1"/>
          </p:nvPr>
        </p:nvSpPr>
        <p:spPr>
          <a:xfrm>
            <a:off x="228600" y="971550"/>
            <a:ext cx="6288088" cy="5314950"/>
          </a:xfrm>
        </p:spPr>
        <p:txBody>
          <a:bodyPr/>
          <a:lstStyle/>
          <a:p>
            <a:pPr marL="0" indent="0"/>
            <a:r>
              <a:rPr lang="en-US" sz="2400" dirty="0"/>
              <a:t> </a:t>
            </a:r>
            <a:r>
              <a:rPr lang="en-US" sz="3200" dirty="0">
                <a:solidFill>
                  <a:schemeClr val="tx2"/>
                </a:solidFill>
              </a:rPr>
              <a:t>x = </a:t>
            </a:r>
            <a:r>
              <a:rPr lang="en-US" sz="3200" dirty="0" err="1">
                <a:solidFill>
                  <a:schemeClr val="tx2"/>
                </a:solidFill>
              </a:rPr>
              <a:t>ab+a</a:t>
            </a:r>
            <a:r>
              <a:rPr lang="ja-JP" altLang="en-US" sz="3200" dirty="0">
                <a:solidFill>
                  <a:schemeClr val="tx2"/>
                </a:solidFill>
                <a:latin typeface="Arial"/>
              </a:rPr>
              <a:t>’</a:t>
            </a:r>
            <a:r>
              <a:rPr lang="en-US" sz="3200" dirty="0">
                <a:solidFill>
                  <a:schemeClr val="tx2"/>
                </a:solidFill>
              </a:rPr>
              <a:t>c;   y = </a:t>
            </a:r>
            <a:r>
              <a:rPr lang="en-US" sz="3200" dirty="0" err="1">
                <a:solidFill>
                  <a:schemeClr val="tx2"/>
                </a:solidFill>
              </a:rPr>
              <a:t>ab+bc+ac</a:t>
            </a:r>
            <a:endParaRPr lang="en-US" sz="3200" dirty="0">
              <a:solidFill>
                <a:schemeClr val="tx2"/>
              </a:solidFill>
            </a:endParaRPr>
          </a:p>
        </p:txBody>
      </p:sp>
      <p:graphicFrame>
        <p:nvGraphicFramePr>
          <p:cNvPr id="1290271" name="Group 31"/>
          <p:cNvGraphicFramePr>
            <a:graphicFrameLocks noGrp="1"/>
          </p:cNvGraphicFramePr>
          <p:nvPr>
            <p:ph sz="half" idx="2"/>
          </p:nvPr>
        </p:nvGraphicFramePr>
        <p:xfrm>
          <a:off x="2328863" y="2559050"/>
          <a:ext cx="4273550" cy="2814576"/>
        </p:xfrm>
        <a:graphic>
          <a:graphicData uri="http://schemas.openxmlformats.org/drawingml/2006/table">
            <a:tbl>
              <a:tblPr/>
              <a:tblGrid>
                <a:gridCol w="2136775">
                  <a:extLst>
                    <a:ext uri="{9D8B030D-6E8A-4147-A177-3AD203B41FA5}">
                      <a16:colId xmlns:a16="http://schemas.microsoft.com/office/drawing/2014/main" val="20000"/>
                    </a:ext>
                  </a:extLst>
                </a:gridCol>
                <a:gridCol w="2136775">
                  <a:extLst>
                    <a:ext uri="{9D8B030D-6E8A-4147-A177-3AD203B41FA5}">
                      <a16:colId xmlns:a16="http://schemas.microsoft.com/office/drawing/2014/main" val="20001"/>
                    </a:ext>
                  </a:extLst>
                </a:gridCol>
              </a:tblGrid>
              <a:tr h="5953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abc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2"/>
                          </a:solidFill>
                          <a:effectLst/>
                          <a:latin typeface="Arial Narrow" charset="0"/>
                          <a:ea typeface="ＭＳ Ｐゴシック" charset="0"/>
                        </a:rPr>
                        <a:t>xy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53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53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5313">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0"/>
          </p:nvPr>
        </p:nvSpPr>
        <p:spPr/>
        <p:txBody>
          <a:bodyPr/>
          <a:lstStyle/>
          <a:p>
            <a:r>
              <a:rPr lang="en-US"/>
              <a:t>(c)  Giovanni De Micheli</a:t>
            </a:r>
          </a:p>
        </p:txBody>
      </p:sp>
      <p:sp>
        <p:nvSpPr>
          <p:cNvPr id="58" name="Slide Number Placeholder 5"/>
          <p:cNvSpPr>
            <a:spLocks noGrp="1"/>
          </p:cNvSpPr>
          <p:nvPr>
            <p:ph type="sldNum" sz="quarter" idx="11"/>
          </p:nvPr>
        </p:nvSpPr>
        <p:spPr/>
        <p:txBody>
          <a:bodyPr/>
          <a:lstStyle/>
          <a:p>
            <a:fld id="{7176DF79-3A55-5847-B9E4-E44D121352D0}" type="slidenum">
              <a:rPr lang="en-US"/>
              <a:pPr/>
              <a:t>15</a:t>
            </a:fld>
            <a:endParaRPr lang="en-US"/>
          </a:p>
        </p:txBody>
      </p:sp>
      <p:sp>
        <p:nvSpPr>
          <p:cNvPr id="1297410" name="Rectangle 2"/>
          <p:cNvSpPr>
            <a:spLocks noGrp="1" noChangeArrowheads="1"/>
          </p:cNvSpPr>
          <p:nvPr>
            <p:ph type="title"/>
          </p:nvPr>
        </p:nvSpPr>
        <p:spPr/>
        <p:txBody>
          <a:bodyPr/>
          <a:lstStyle/>
          <a:p>
            <a:r>
              <a:rPr lang="en-US"/>
              <a:t>Cubical representation of minterms and implicants</a:t>
            </a:r>
          </a:p>
        </p:txBody>
      </p:sp>
      <p:sp>
        <p:nvSpPr>
          <p:cNvPr id="1297411" name="Rectangle 3"/>
          <p:cNvSpPr>
            <a:spLocks noGrp="1" noChangeArrowheads="1"/>
          </p:cNvSpPr>
          <p:nvPr>
            <p:ph type="body" sz="half" idx="1"/>
          </p:nvPr>
        </p:nvSpPr>
        <p:spPr>
          <a:xfrm>
            <a:off x="228600" y="1171575"/>
            <a:ext cx="5575300" cy="5114925"/>
          </a:xfrm>
        </p:spPr>
        <p:txBody>
          <a:bodyPr/>
          <a:lstStyle/>
          <a:p>
            <a:pPr marL="0" indent="0"/>
            <a:r>
              <a:rPr lang="en-US" sz="2400"/>
              <a:t> </a:t>
            </a:r>
            <a:r>
              <a:rPr lang="en-US" sz="2400">
                <a:solidFill>
                  <a:schemeClr val="tx2"/>
                </a:solidFill>
              </a:rPr>
              <a:t>f</a:t>
            </a:r>
            <a:r>
              <a:rPr lang="en-US" sz="2400" baseline="-25000">
                <a:solidFill>
                  <a:schemeClr val="tx2"/>
                </a:solidFill>
              </a:rPr>
              <a:t>1 </a:t>
            </a:r>
            <a:r>
              <a:rPr lang="en-US" sz="2400">
                <a:solidFill>
                  <a:schemeClr val="tx2"/>
                </a:solidFill>
              </a:rPr>
              <a:t>= a</a:t>
            </a:r>
            <a:r>
              <a:rPr lang="ja-JP" altLang="en-US" sz="2400">
                <a:solidFill>
                  <a:schemeClr val="tx2"/>
                </a:solidFill>
                <a:latin typeface="Arial"/>
              </a:rPr>
              <a:t>’</a:t>
            </a:r>
            <a:r>
              <a:rPr lang="en-US" sz="2400">
                <a:solidFill>
                  <a:schemeClr val="tx2"/>
                </a:solidFill>
              </a:rPr>
              <a:t>b</a:t>
            </a:r>
            <a:r>
              <a:rPr lang="ja-JP" altLang="en-US" sz="2400">
                <a:solidFill>
                  <a:schemeClr val="tx2"/>
                </a:solidFill>
                <a:latin typeface="Arial"/>
              </a:rPr>
              <a:t>’</a:t>
            </a:r>
            <a:r>
              <a:rPr lang="en-US" sz="2400">
                <a:solidFill>
                  <a:schemeClr val="tx2"/>
                </a:solidFill>
              </a:rPr>
              <a:t>c</a:t>
            </a:r>
            <a:r>
              <a:rPr lang="ja-JP" altLang="en-US" sz="2400">
                <a:solidFill>
                  <a:schemeClr val="tx2"/>
                </a:solidFill>
                <a:latin typeface="Arial"/>
              </a:rPr>
              <a:t>’</a:t>
            </a:r>
            <a:r>
              <a:rPr lang="en-US" sz="2400">
                <a:solidFill>
                  <a:schemeClr val="tx2"/>
                </a:solidFill>
              </a:rPr>
              <a:t> + a</a:t>
            </a:r>
            <a:r>
              <a:rPr lang="ja-JP" altLang="en-US" sz="2400">
                <a:solidFill>
                  <a:schemeClr val="tx2"/>
                </a:solidFill>
                <a:latin typeface="Arial"/>
              </a:rPr>
              <a:t>’</a:t>
            </a:r>
            <a:r>
              <a:rPr lang="en-US" sz="2400">
                <a:solidFill>
                  <a:schemeClr val="tx2"/>
                </a:solidFill>
              </a:rPr>
              <a:t>b</a:t>
            </a:r>
            <a:r>
              <a:rPr lang="ja-JP" altLang="en-US" sz="2400">
                <a:solidFill>
                  <a:schemeClr val="tx2"/>
                </a:solidFill>
                <a:latin typeface="Arial"/>
              </a:rPr>
              <a:t>’</a:t>
            </a:r>
            <a:r>
              <a:rPr lang="en-US" sz="2400">
                <a:solidFill>
                  <a:schemeClr val="tx2"/>
                </a:solidFill>
              </a:rPr>
              <a:t>c + ab</a:t>
            </a:r>
            <a:r>
              <a:rPr lang="ja-JP" altLang="en-US" sz="2400">
                <a:solidFill>
                  <a:schemeClr val="tx2"/>
                </a:solidFill>
                <a:latin typeface="Arial"/>
              </a:rPr>
              <a:t>’</a:t>
            </a:r>
            <a:r>
              <a:rPr lang="en-US" sz="2400">
                <a:solidFill>
                  <a:schemeClr val="tx2"/>
                </a:solidFill>
              </a:rPr>
              <a:t>c + abc +abc</a:t>
            </a:r>
            <a:r>
              <a:rPr lang="ja-JP" altLang="en-US" sz="2400">
                <a:solidFill>
                  <a:schemeClr val="tx2"/>
                </a:solidFill>
                <a:latin typeface="Arial"/>
              </a:rPr>
              <a:t>’</a:t>
            </a:r>
            <a:endParaRPr lang="en-US" sz="2400">
              <a:solidFill>
                <a:schemeClr val="tx2"/>
              </a:solidFill>
            </a:endParaRPr>
          </a:p>
          <a:p>
            <a:pPr marL="0" indent="0"/>
            <a:r>
              <a:rPr lang="en-US" sz="2400" i="1">
                <a:solidFill>
                  <a:schemeClr val="tx2"/>
                </a:solidFill>
              </a:rPr>
              <a:t> </a:t>
            </a:r>
            <a:r>
              <a:rPr lang="en-US" sz="2400">
                <a:solidFill>
                  <a:schemeClr val="tx2"/>
                </a:solidFill>
              </a:rPr>
              <a:t>f</a:t>
            </a:r>
            <a:r>
              <a:rPr lang="en-US" sz="2400" baseline="-25000">
                <a:solidFill>
                  <a:schemeClr val="tx2"/>
                </a:solidFill>
              </a:rPr>
              <a:t>2</a:t>
            </a:r>
            <a:r>
              <a:rPr lang="en-US" sz="2400">
                <a:solidFill>
                  <a:schemeClr val="tx2"/>
                </a:solidFill>
              </a:rPr>
              <a:t> = a</a:t>
            </a:r>
            <a:r>
              <a:rPr lang="ja-JP" altLang="en-US" sz="2400">
                <a:solidFill>
                  <a:schemeClr val="tx2"/>
                </a:solidFill>
                <a:latin typeface="Arial"/>
              </a:rPr>
              <a:t>’</a:t>
            </a:r>
            <a:r>
              <a:rPr lang="en-US" sz="2400">
                <a:solidFill>
                  <a:schemeClr val="tx2"/>
                </a:solidFill>
              </a:rPr>
              <a:t>b</a:t>
            </a:r>
            <a:r>
              <a:rPr lang="ja-JP" altLang="en-US" sz="2400">
                <a:solidFill>
                  <a:schemeClr val="tx2"/>
                </a:solidFill>
                <a:latin typeface="Arial"/>
              </a:rPr>
              <a:t>’</a:t>
            </a:r>
            <a:r>
              <a:rPr lang="en-US" sz="2400">
                <a:solidFill>
                  <a:schemeClr val="tx2"/>
                </a:solidFill>
              </a:rPr>
              <a:t>c + ab</a:t>
            </a:r>
            <a:r>
              <a:rPr lang="ja-JP" altLang="en-US" sz="2400">
                <a:solidFill>
                  <a:schemeClr val="tx2"/>
                </a:solidFill>
                <a:latin typeface="Arial"/>
              </a:rPr>
              <a:t>’</a:t>
            </a:r>
            <a:r>
              <a:rPr lang="en-US" sz="2400">
                <a:solidFill>
                  <a:schemeClr val="tx2"/>
                </a:solidFill>
              </a:rPr>
              <a:t>c</a:t>
            </a:r>
          </a:p>
        </p:txBody>
      </p:sp>
      <p:sp>
        <p:nvSpPr>
          <p:cNvPr id="1297453" name="Text Box 45"/>
          <p:cNvSpPr txBox="1">
            <a:spLocks noChangeArrowheads="1"/>
          </p:cNvSpPr>
          <p:nvPr/>
        </p:nvSpPr>
        <p:spPr bwMode="auto">
          <a:xfrm>
            <a:off x="2190750" y="5810250"/>
            <a:ext cx="7191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fr-FR" sz="1600"/>
          </a:p>
        </p:txBody>
      </p:sp>
      <p:grpSp>
        <p:nvGrpSpPr>
          <p:cNvPr id="1297477" name="Group 69"/>
          <p:cNvGrpSpPr>
            <a:grpSpLocks/>
          </p:cNvGrpSpPr>
          <p:nvPr/>
        </p:nvGrpSpPr>
        <p:grpSpPr bwMode="auto">
          <a:xfrm>
            <a:off x="601663" y="3090863"/>
            <a:ext cx="4768850" cy="2979737"/>
            <a:chOff x="379" y="1947"/>
            <a:chExt cx="3004" cy="1877"/>
          </a:xfrm>
        </p:grpSpPr>
        <p:sp>
          <p:nvSpPr>
            <p:cNvPr id="1297434" name="Text Box 26"/>
            <p:cNvSpPr txBox="1">
              <a:spLocks noChangeArrowheads="1"/>
            </p:cNvSpPr>
            <p:nvPr/>
          </p:nvSpPr>
          <p:spPr bwMode="auto">
            <a:xfrm>
              <a:off x="2819" y="1947"/>
              <a:ext cx="45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111</a:t>
              </a:r>
            </a:p>
          </p:txBody>
        </p:sp>
        <p:sp>
          <p:nvSpPr>
            <p:cNvPr id="1297451" name="Text Box 43"/>
            <p:cNvSpPr txBox="1">
              <a:spLocks noChangeArrowheads="1"/>
            </p:cNvSpPr>
            <p:nvPr/>
          </p:nvSpPr>
          <p:spPr bwMode="auto">
            <a:xfrm>
              <a:off x="1988" y="3612"/>
              <a:ext cx="45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f1</a:t>
              </a:r>
            </a:p>
          </p:txBody>
        </p:sp>
        <p:grpSp>
          <p:nvGrpSpPr>
            <p:cNvPr id="1297476" name="Group 68"/>
            <p:cNvGrpSpPr>
              <a:grpSpLocks/>
            </p:cNvGrpSpPr>
            <p:nvPr/>
          </p:nvGrpSpPr>
          <p:grpSpPr bwMode="auto">
            <a:xfrm>
              <a:off x="379" y="2221"/>
              <a:ext cx="3004" cy="1291"/>
              <a:chOff x="379" y="2221"/>
              <a:chExt cx="3004" cy="1291"/>
            </a:xfrm>
          </p:grpSpPr>
          <p:grpSp>
            <p:nvGrpSpPr>
              <p:cNvPr id="1297474" name="Group 66"/>
              <p:cNvGrpSpPr>
                <a:grpSpLocks/>
              </p:cNvGrpSpPr>
              <p:nvPr/>
            </p:nvGrpSpPr>
            <p:grpSpPr bwMode="auto">
              <a:xfrm>
                <a:off x="379" y="2938"/>
                <a:ext cx="666" cy="500"/>
                <a:chOff x="379" y="2938"/>
                <a:chExt cx="666" cy="500"/>
              </a:xfrm>
            </p:grpSpPr>
            <p:sp>
              <p:nvSpPr>
                <p:cNvPr id="1297423" name="Line 15"/>
                <p:cNvSpPr>
                  <a:spLocks noChangeShapeType="1"/>
                </p:cNvSpPr>
                <p:nvPr/>
              </p:nvSpPr>
              <p:spPr bwMode="auto">
                <a:xfrm flipV="1">
                  <a:off x="617" y="3193"/>
                  <a:ext cx="132" cy="14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25" name="Line 17"/>
                <p:cNvSpPr>
                  <a:spLocks noChangeShapeType="1"/>
                </p:cNvSpPr>
                <p:nvPr/>
              </p:nvSpPr>
              <p:spPr bwMode="auto">
                <a:xfrm flipV="1">
                  <a:off x="601" y="3152"/>
                  <a:ext cx="0" cy="19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27" name="Line 19"/>
                <p:cNvSpPr>
                  <a:spLocks noChangeShapeType="1"/>
                </p:cNvSpPr>
                <p:nvPr/>
              </p:nvSpPr>
              <p:spPr bwMode="auto">
                <a:xfrm flipV="1">
                  <a:off x="601" y="3349"/>
                  <a:ext cx="156" cy="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97473" name="Group 65"/>
                <p:cNvGrpSpPr>
                  <a:grpSpLocks/>
                </p:cNvGrpSpPr>
                <p:nvPr/>
              </p:nvGrpSpPr>
              <p:grpSpPr bwMode="auto">
                <a:xfrm>
                  <a:off x="379" y="2938"/>
                  <a:ext cx="666" cy="500"/>
                  <a:chOff x="379" y="2938"/>
                  <a:chExt cx="666" cy="500"/>
                </a:xfrm>
              </p:grpSpPr>
              <p:sp>
                <p:nvSpPr>
                  <p:cNvPr id="1297429" name="Text Box 21"/>
                  <p:cNvSpPr txBox="1">
                    <a:spLocks noChangeArrowheads="1"/>
                  </p:cNvSpPr>
                  <p:nvPr/>
                </p:nvSpPr>
                <p:spPr bwMode="auto">
                  <a:xfrm>
                    <a:off x="379" y="2938"/>
                    <a:ext cx="42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c</a:t>
                    </a:r>
                  </a:p>
                </p:txBody>
              </p:sp>
              <p:sp>
                <p:nvSpPr>
                  <p:cNvPr id="1297430" name="Text Box 22"/>
                  <p:cNvSpPr txBox="1">
                    <a:spLocks noChangeArrowheads="1"/>
                  </p:cNvSpPr>
                  <p:nvPr/>
                </p:nvSpPr>
                <p:spPr bwMode="auto">
                  <a:xfrm>
                    <a:off x="587" y="3026"/>
                    <a:ext cx="42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b</a:t>
                    </a:r>
                  </a:p>
                </p:txBody>
              </p:sp>
              <p:sp>
                <p:nvSpPr>
                  <p:cNvPr id="1297431" name="Text Box 23"/>
                  <p:cNvSpPr txBox="1">
                    <a:spLocks noChangeArrowheads="1"/>
                  </p:cNvSpPr>
                  <p:nvPr/>
                </p:nvSpPr>
                <p:spPr bwMode="auto">
                  <a:xfrm>
                    <a:off x="617" y="3226"/>
                    <a:ext cx="42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a</a:t>
                    </a:r>
                  </a:p>
                </p:txBody>
              </p:sp>
            </p:grpSp>
          </p:grpSp>
          <p:grpSp>
            <p:nvGrpSpPr>
              <p:cNvPr id="1297475" name="Group 67"/>
              <p:cNvGrpSpPr>
                <a:grpSpLocks/>
              </p:cNvGrpSpPr>
              <p:nvPr/>
            </p:nvGrpSpPr>
            <p:grpSpPr bwMode="auto">
              <a:xfrm>
                <a:off x="1248" y="2221"/>
                <a:ext cx="2135" cy="1291"/>
                <a:chOff x="1248" y="2221"/>
                <a:chExt cx="2135" cy="1291"/>
              </a:xfrm>
            </p:grpSpPr>
            <p:sp>
              <p:nvSpPr>
                <p:cNvPr id="1297432" name="Text Box 24"/>
                <p:cNvSpPr txBox="1">
                  <a:spLocks noChangeArrowheads="1"/>
                </p:cNvSpPr>
                <p:nvPr/>
              </p:nvSpPr>
              <p:spPr bwMode="auto">
                <a:xfrm>
                  <a:off x="1284" y="3300"/>
                  <a:ext cx="45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000</a:t>
                  </a:r>
                </a:p>
              </p:txBody>
            </p:sp>
            <p:sp>
              <p:nvSpPr>
                <p:cNvPr id="1297433" name="Text Box 25"/>
                <p:cNvSpPr txBox="1">
                  <a:spLocks noChangeArrowheads="1"/>
                </p:cNvSpPr>
                <p:nvPr/>
              </p:nvSpPr>
              <p:spPr bwMode="auto">
                <a:xfrm>
                  <a:off x="1248" y="2416"/>
                  <a:ext cx="45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001</a:t>
                  </a:r>
                </a:p>
              </p:txBody>
            </p:sp>
            <p:sp>
              <p:nvSpPr>
                <p:cNvPr id="1297435" name="Text Box 27"/>
                <p:cNvSpPr txBox="1">
                  <a:spLocks noChangeArrowheads="1"/>
                </p:cNvSpPr>
                <p:nvPr/>
              </p:nvSpPr>
              <p:spPr bwMode="auto">
                <a:xfrm>
                  <a:off x="2930" y="2829"/>
                  <a:ext cx="45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110</a:t>
                  </a:r>
                </a:p>
              </p:txBody>
            </p:sp>
            <p:sp>
              <p:nvSpPr>
                <p:cNvPr id="1297436" name="Text Box 28"/>
                <p:cNvSpPr txBox="1">
                  <a:spLocks noChangeArrowheads="1"/>
                </p:cNvSpPr>
                <p:nvPr/>
              </p:nvSpPr>
              <p:spPr bwMode="auto">
                <a:xfrm>
                  <a:off x="2263" y="2327"/>
                  <a:ext cx="45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101</a:t>
                  </a:r>
                </a:p>
              </p:txBody>
            </p:sp>
            <p:grpSp>
              <p:nvGrpSpPr>
                <p:cNvPr id="1297422" name="Group 14"/>
                <p:cNvGrpSpPr>
                  <a:grpSpLocks/>
                </p:cNvGrpSpPr>
                <p:nvPr/>
              </p:nvGrpSpPr>
              <p:grpSpPr bwMode="auto">
                <a:xfrm>
                  <a:off x="1645" y="2221"/>
                  <a:ext cx="1383" cy="1086"/>
                  <a:chOff x="1226" y="2238"/>
                  <a:chExt cx="1383" cy="1086"/>
                </a:xfrm>
              </p:grpSpPr>
              <p:sp>
                <p:nvSpPr>
                  <p:cNvPr id="1297419" name="Line 11"/>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97421" name="Group 13"/>
                  <p:cNvGrpSpPr>
                    <a:grpSpLocks/>
                  </p:cNvGrpSpPr>
                  <p:nvPr/>
                </p:nvGrpSpPr>
                <p:grpSpPr bwMode="auto">
                  <a:xfrm>
                    <a:off x="1226" y="2238"/>
                    <a:ext cx="1383" cy="1086"/>
                    <a:chOff x="1226" y="2238"/>
                    <a:chExt cx="1383" cy="1086"/>
                  </a:xfrm>
                </p:grpSpPr>
                <p:sp>
                  <p:nvSpPr>
                    <p:cNvPr id="1297415" name="Rectangle 7"/>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16" name="Rectangle 8"/>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17" name="Line 9"/>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18" name="Line 10"/>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20" name="Line 12"/>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grpSp>
      </p:grpSp>
      <p:grpSp>
        <p:nvGrpSpPr>
          <p:cNvPr id="1297468" name="Group 60"/>
          <p:cNvGrpSpPr>
            <a:grpSpLocks/>
          </p:cNvGrpSpPr>
          <p:nvPr/>
        </p:nvGrpSpPr>
        <p:grpSpPr bwMode="auto">
          <a:xfrm>
            <a:off x="2022475" y="4062413"/>
            <a:ext cx="735013" cy="1268412"/>
            <a:chOff x="1274" y="2559"/>
            <a:chExt cx="463" cy="799"/>
          </a:xfrm>
        </p:grpSpPr>
        <p:sp>
          <p:nvSpPr>
            <p:cNvPr id="1297438" name="Oval 30"/>
            <p:cNvSpPr>
              <a:spLocks noChangeArrowheads="1"/>
            </p:cNvSpPr>
            <p:nvPr/>
          </p:nvSpPr>
          <p:spPr bwMode="auto">
            <a:xfrm>
              <a:off x="1547" y="2559"/>
              <a:ext cx="190" cy="799"/>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55" name="Rectangle 47"/>
            <p:cNvSpPr>
              <a:spLocks noChangeArrowheads="1"/>
            </p:cNvSpPr>
            <p:nvPr/>
          </p:nvSpPr>
          <p:spPr bwMode="auto">
            <a:xfrm>
              <a:off x="1274" y="2880"/>
              <a:ext cx="2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grpSp>
      <p:grpSp>
        <p:nvGrpSpPr>
          <p:cNvPr id="1297469" name="Group 61"/>
          <p:cNvGrpSpPr>
            <a:grpSpLocks/>
          </p:cNvGrpSpPr>
          <p:nvPr/>
        </p:nvGrpSpPr>
        <p:grpSpPr bwMode="auto">
          <a:xfrm>
            <a:off x="2547938" y="3670300"/>
            <a:ext cx="1579562" cy="601663"/>
            <a:chOff x="1605" y="2312"/>
            <a:chExt cx="995" cy="379"/>
          </a:xfrm>
        </p:grpSpPr>
        <p:sp>
          <p:nvSpPr>
            <p:cNvPr id="1297437" name="Oval 29"/>
            <p:cNvSpPr>
              <a:spLocks noChangeArrowheads="1"/>
            </p:cNvSpPr>
            <p:nvPr/>
          </p:nvSpPr>
          <p:spPr bwMode="auto">
            <a:xfrm>
              <a:off x="1605" y="2518"/>
              <a:ext cx="995" cy="173"/>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57" name="Rectangle 49"/>
            <p:cNvSpPr>
              <a:spLocks noChangeArrowheads="1"/>
            </p:cNvSpPr>
            <p:nvPr/>
          </p:nvSpPr>
          <p:spPr bwMode="auto">
            <a:xfrm>
              <a:off x="2104" y="2312"/>
              <a:ext cx="19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grpSp>
      <p:grpSp>
        <p:nvGrpSpPr>
          <p:cNvPr id="1297470" name="Group 62"/>
          <p:cNvGrpSpPr>
            <a:grpSpLocks/>
          </p:cNvGrpSpPr>
          <p:nvPr/>
        </p:nvGrpSpPr>
        <p:grpSpPr bwMode="auto">
          <a:xfrm>
            <a:off x="3744913" y="3448050"/>
            <a:ext cx="1387475" cy="581025"/>
            <a:chOff x="2359" y="2172"/>
            <a:chExt cx="874" cy="366"/>
          </a:xfrm>
        </p:grpSpPr>
        <p:sp>
          <p:nvSpPr>
            <p:cNvPr id="1297441" name="Oval 33"/>
            <p:cNvSpPr>
              <a:spLocks noChangeArrowheads="1"/>
            </p:cNvSpPr>
            <p:nvPr/>
          </p:nvSpPr>
          <p:spPr bwMode="auto">
            <a:xfrm rot="-2316472">
              <a:off x="2359" y="2379"/>
              <a:ext cx="874" cy="159"/>
            </a:xfrm>
            <a:prstGeom prst="ellipse">
              <a:avLst/>
            </a:prstGeom>
            <a:solidFill>
              <a:srgbClr val="333333"/>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58" name="Rectangle 50"/>
            <p:cNvSpPr>
              <a:spLocks noChangeArrowheads="1"/>
            </p:cNvSpPr>
            <p:nvPr/>
          </p:nvSpPr>
          <p:spPr bwMode="auto">
            <a:xfrm>
              <a:off x="2598" y="2172"/>
              <a:ext cx="19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γ</a:t>
              </a:r>
              <a:endParaRPr lang="en-US" sz="1600">
                <a:solidFill>
                  <a:schemeClr val="tx2"/>
                </a:solidFill>
              </a:endParaRPr>
            </a:p>
          </p:txBody>
        </p:sp>
      </p:grpSp>
      <p:grpSp>
        <p:nvGrpSpPr>
          <p:cNvPr id="1297471" name="Group 63"/>
          <p:cNvGrpSpPr>
            <a:grpSpLocks/>
          </p:cNvGrpSpPr>
          <p:nvPr/>
        </p:nvGrpSpPr>
        <p:grpSpPr bwMode="auto">
          <a:xfrm>
            <a:off x="4632325" y="3495675"/>
            <a:ext cx="612775" cy="1268413"/>
            <a:chOff x="2918" y="2202"/>
            <a:chExt cx="386" cy="799"/>
          </a:xfrm>
        </p:grpSpPr>
        <p:sp>
          <p:nvSpPr>
            <p:cNvPr id="1297442" name="Oval 34"/>
            <p:cNvSpPr>
              <a:spLocks noChangeArrowheads="1"/>
            </p:cNvSpPr>
            <p:nvPr/>
          </p:nvSpPr>
          <p:spPr bwMode="auto">
            <a:xfrm>
              <a:off x="2918" y="2202"/>
              <a:ext cx="190" cy="799"/>
            </a:xfrm>
            <a:prstGeom prst="ellipse">
              <a:avLst/>
            </a:prstGeom>
            <a:solidFill>
              <a:srgbClr val="8080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59" name="Rectangle 51"/>
            <p:cNvSpPr>
              <a:spLocks noChangeArrowheads="1"/>
            </p:cNvSpPr>
            <p:nvPr/>
          </p:nvSpPr>
          <p:spPr bwMode="auto">
            <a:xfrm>
              <a:off x="3108" y="2483"/>
              <a:ext cx="19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grpSp>
        <p:nvGrpSpPr>
          <p:cNvPr id="1297467" name="Group 59"/>
          <p:cNvGrpSpPr>
            <a:grpSpLocks/>
          </p:cNvGrpSpPr>
          <p:nvPr/>
        </p:nvGrpSpPr>
        <p:grpSpPr bwMode="auto">
          <a:xfrm>
            <a:off x="5357813" y="3563938"/>
            <a:ext cx="2795587" cy="2449512"/>
            <a:chOff x="3375" y="2245"/>
            <a:chExt cx="1761" cy="1543"/>
          </a:xfrm>
        </p:grpSpPr>
        <p:sp>
          <p:nvSpPr>
            <p:cNvPr id="1297452" name="Text Box 44"/>
            <p:cNvSpPr txBox="1">
              <a:spLocks noChangeArrowheads="1"/>
            </p:cNvSpPr>
            <p:nvPr/>
          </p:nvSpPr>
          <p:spPr bwMode="auto">
            <a:xfrm>
              <a:off x="4301" y="3576"/>
              <a:ext cx="45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f2</a:t>
              </a:r>
            </a:p>
          </p:txBody>
        </p:sp>
        <p:sp>
          <p:nvSpPr>
            <p:cNvPr id="1297461" name="Text Box 53"/>
            <p:cNvSpPr txBox="1">
              <a:spLocks noChangeArrowheads="1"/>
            </p:cNvSpPr>
            <p:nvPr/>
          </p:nvSpPr>
          <p:spPr bwMode="auto">
            <a:xfrm>
              <a:off x="3375" y="2458"/>
              <a:ext cx="45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001</a:t>
              </a:r>
            </a:p>
          </p:txBody>
        </p:sp>
        <p:sp>
          <p:nvSpPr>
            <p:cNvPr id="1297462" name="Text Box 54"/>
            <p:cNvSpPr txBox="1">
              <a:spLocks noChangeArrowheads="1"/>
            </p:cNvSpPr>
            <p:nvPr/>
          </p:nvSpPr>
          <p:spPr bwMode="auto">
            <a:xfrm>
              <a:off x="4422" y="2377"/>
              <a:ext cx="45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101</a:t>
              </a:r>
            </a:p>
          </p:txBody>
        </p:sp>
        <p:grpSp>
          <p:nvGrpSpPr>
            <p:cNvPr id="1297466" name="Group 58"/>
            <p:cNvGrpSpPr>
              <a:grpSpLocks/>
            </p:cNvGrpSpPr>
            <p:nvPr/>
          </p:nvGrpSpPr>
          <p:grpSpPr bwMode="auto">
            <a:xfrm>
              <a:off x="3701" y="2245"/>
              <a:ext cx="1435" cy="1086"/>
              <a:chOff x="3701" y="2245"/>
              <a:chExt cx="1435" cy="1086"/>
            </a:xfrm>
          </p:grpSpPr>
          <p:grpSp>
            <p:nvGrpSpPr>
              <p:cNvPr id="1297443" name="Group 35"/>
              <p:cNvGrpSpPr>
                <a:grpSpLocks/>
              </p:cNvGrpSpPr>
              <p:nvPr/>
            </p:nvGrpSpPr>
            <p:grpSpPr bwMode="auto">
              <a:xfrm>
                <a:off x="3753" y="2245"/>
                <a:ext cx="1383" cy="1086"/>
                <a:chOff x="1226" y="2238"/>
                <a:chExt cx="1383" cy="1086"/>
              </a:xfrm>
            </p:grpSpPr>
            <p:sp>
              <p:nvSpPr>
                <p:cNvPr id="1297444" name="Line 36"/>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97445" name="Group 37"/>
                <p:cNvGrpSpPr>
                  <a:grpSpLocks/>
                </p:cNvGrpSpPr>
                <p:nvPr/>
              </p:nvGrpSpPr>
              <p:grpSpPr bwMode="auto">
                <a:xfrm>
                  <a:off x="1226" y="2238"/>
                  <a:ext cx="1383" cy="1086"/>
                  <a:chOff x="1226" y="2238"/>
                  <a:chExt cx="1383" cy="1086"/>
                </a:xfrm>
              </p:grpSpPr>
              <p:sp>
                <p:nvSpPr>
                  <p:cNvPr id="1297446" name="Rectangle 38"/>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47" name="Rectangle 39"/>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48" name="Line 40"/>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49" name="Line 41"/>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50" name="Line 42"/>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297460" name="Oval 52"/>
              <p:cNvSpPr>
                <a:spLocks noChangeArrowheads="1"/>
              </p:cNvSpPr>
              <p:nvPr/>
            </p:nvSpPr>
            <p:spPr bwMode="auto">
              <a:xfrm>
                <a:off x="3701" y="2544"/>
                <a:ext cx="995" cy="173"/>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7463" name="Rectangle 55"/>
              <p:cNvSpPr>
                <a:spLocks noChangeArrowheads="1"/>
              </p:cNvSpPr>
              <p:nvPr/>
            </p:nvSpPr>
            <p:spPr bwMode="auto">
              <a:xfrm>
                <a:off x="4209" y="2353"/>
                <a:ext cx="19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74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974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974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974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974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97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699FCD74-096E-CA40-AD4C-016A5FAFCEB4}" type="slidenum">
              <a:rPr lang="en-US"/>
              <a:pPr/>
              <a:t>16</a:t>
            </a:fld>
            <a:endParaRPr lang="en-US"/>
          </a:p>
        </p:txBody>
      </p:sp>
      <p:sp>
        <p:nvSpPr>
          <p:cNvPr id="1352706" name="Rectangle 2"/>
          <p:cNvSpPr>
            <a:spLocks noGrp="1" noChangeArrowheads="1"/>
          </p:cNvSpPr>
          <p:nvPr>
            <p:ph type="title"/>
          </p:nvPr>
        </p:nvSpPr>
        <p:spPr/>
        <p:txBody>
          <a:bodyPr/>
          <a:lstStyle/>
          <a:p>
            <a:r>
              <a:rPr lang="en-US"/>
              <a:t>Representations</a:t>
            </a:r>
          </a:p>
        </p:txBody>
      </p:sp>
      <p:sp>
        <p:nvSpPr>
          <p:cNvPr id="1352707" name="Rectangle 3"/>
          <p:cNvSpPr>
            <a:spLocks noGrp="1" noChangeArrowheads="1"/>
          </p:cNvSpPr>
          <p:nvPr>
            <p:ph type="body" idx="1"/>
          </p:nvPr>
        </p:nvSpPr>
        <p:spPr/>
        <p:txBody>
          <a:bodyPr/>
          <a:lstStyle/>
          <a:p>
            <a:r>
              <a:rPr lang="en-US"/>
              <a:t>Visual representations</a:t>
            </a:r>
          </a:p>
          <a:p>
            <a:pPr lvl="1"/>
            <a:r>
              <a:rPr lang="en-US"/>
              <a:t>Cubical notation</a:t>
            </a:r>
          </a:p>
          <a:p>
            <a:pPr lvl="1"/>
            <a:r>
              <a:rPr lang="en-US"/>
              <a:t>Karnaugh maps</a:t>
            </a:r>
          </a:p>
          <a:p>
            <a:r>
              <a:rPr lang="en-US"/>
              <a:t>Computer-oriented representations</a:t>
            </a:r>
          </a:p>
          <a:p>
            <a:pPr lvl="1"/>
            <a:r>
              <a:rPr lang="en-US"/>
              <a:t>Matrices </a:t>
            </a:r>
          </a:p>
          <a:p>
            <a:pPr lvl="2"/>
            <a:r>
              <a:rPr lang="en-US"/>
              <a:t>Sparse</a:t>
            </a:r>
          </a:p>
          <a:p>
            <a:pPr lvl="2"/>
            <a:r>
              <a:rPr lang="en-US"/>
              <a:t>Various encoding</a:t>
            </a:r>
          </a:p>
          <a:p>
            <a:pPr lvl="1"/>
            <a:r>
              <a:rPr lang="en-US"/>
              <a:t>Binary-decision diagrams</a:t>
            </a:r>
          </a:p>
          <a:p>
            <a:pPr lvl="2"/>
            <a:r>
              <a:rPr lang="en-US"/>
              <a:t>Address sparsity and efficiency</a:t>
            </a:r>
          </a:p>
          <a:p>
            <a:pPr lvl="2"/>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FDAEF545-4220-E742-8000-917E9B71F58E}" type="slidenum">
              <a:rPr lang="en-US"/>
              <a:pPr/>
              <a:t>17</a:t>
            </a:fld>
            <a:endParaRPr lang="en-US"/>
          </a:p>
        </p:txBody>
      </p:sp>
      <p:sp>
        <p:nvSpPr>
          <p:cNvPr id="1291266" name="Rectangle 2"/>
          <p:cNvSpPr>
            <a:spLocks noGrp="1" noChangeArrowheads="1"/>
          </p:cNvSpPr>
          <p:nvPr>
            <p:ph type="title"/>
          </p:nvPr>
        </p:nvSpPr>
        <p:spPr/>
        <p:txBody>
          <a:bodyPr/>
          <a:lstStyle/>
          <a:p>
            <a:r>
              <a:rPr lang="en-US"/>
              <a:t>Module 2</a:t>
            </a:r>
          </a:p>
        </p:txBody>
      </p:sp>
      <p:sp>
        <p:nvSpPr>
          <p:cNvPr id="1291267" name="Rectangle 3"/>
          <p:cNvSpPr>
            <a:spLocks noGrp="1" noChangeArrowheads="1"/>
          </p:cNvSpPr>
          <p:nvPr>
            <p:ph type="body" idx="1"/>
          </p:nvPr>
        </p:nvSpPr>
        <p:spPr/>
        <p:txBody>
          <a:bodyPr/>
          <a:lstStyle/>
          <a:p>
            <a:r>
              <a:rPr lang="en-US"/>
              <a:t>Objectives</a:t>
            </a:r>
          </a:p>
          <a:p>
            <a:pPr lvl="1"/>
            <a:r>
              <a:rPr lang="en-US"/>
              <a:t>Two-level logic optimization</a:t>
            </a:r>
          </a:p>
          <a:p>
            <a:pPr lvl="1"/>
            <a:r>
              <a:rPr lang="en-US"/>
              <a:t>Motivation</a:t>
            </a:r>
          </a:p>
          <a:p>
            <a:pPr lvl="1"/>
            <a:r>
              <a:rPr lang="en-US"/>
              <a:t>Models</a:t>
            </a:r>
          </a:p>
          <a:p>
            <a:pPr lvl="1"/>
            <a:r>
              <a:rPr lang="en-US"/>
              <a:t>Exact algorithms for logic optimization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04016999-30CC-D349-AE8D-F0F48919D9F3}" type="slidenum">
              <a:rPr lang="en-US"/>
              <a:pPr/>
              <a:t>18</a:t>
            </a:fld>
            <a:endParaRPr lang="en-US"/>
          </a:p>
        </p:txBody>
      </p:sp>
      <p:sp>
        <p:nvSpPr>
          <p:cNvPr id="1292290" name="Rectangle 2"/>
          <p:cNvSpPr>
            <a:spLocks noGrp="1" noChangeArrowheads="1"/>
          </p:cNvSpPr>
          <p:nvPr>
            <p:ph type="title"/>
          </p:nvPr>
        </p:nvSpPr>
        <p:spPr/>
        <p:txBody>
          <a:bodyPr/>
          <a:lstStyle/>
          <a:p>
            <a:r>
              <a:rPr lang="en-US" sz="2800"/>
              <a:t>Two-level logic optimization</a:t>
            </a:r>
            <a:br>
              <a:rPr lang="en-US" sz="2800"/>
            </a:br>
            <a:r>
              <a:rPr lang="en-US" sz="2800"/>
              <a:t>motivation</a:t>
            </a:r>
          </a:p>
        </p:txBody>
      </p:sp>
      <p:sp>
        <p:nvSpPr>
          <p:cNvPr id="1292291" name="Rectangle 3"/>
          <p:cNvSpPr>
            <a:spLocks noGrp="1" noChangeArrowheads="1"/>
          </p:cNvSpPr>
          <p:nvPr>
            <p:ph type="body" idx="1"/>
          </p:nvPr>
        </p:nvSpPr>
        <p:spPr/>
        <p:txBody>
          <a:bodyPr/>
          <a:lstStyle/>
          <a:p>
            <a:r>
              <a:rPr lang="en-US"/>
              <a:t>Reduce size of the representation</a:t>
            </a:r>
          </a:p>
          <a:p>
            <a:r>
              <a:rPr lang="en-US"/>
              <a:t>Direct implementation</a:t>
            </a:r>
          </a:p>
          <a:p>
            <a:pPr lvl="1"/>
            <a:r>
              <a:rPr lang="en-US"/>
              <a:t>PLAs  reduce size and delay</a:t>
            </a:r>
          </a:p>
          <a:p>
            <a:r>
              <a:rPr lang="en-US"/>
              <a:t>Other implementation styles</a:t>
            </a:r>
          </a:p>
          <a:p>
            <a:pPr lvl="1"/>
            <a:r>
              <a:rPr lang="en-US"/>
              <a:t>Reduce amount of information</a:t>
            </a:r>
          </a:p>
          <a:p>
            <a:pPr lvl="1"/>
            <a:r>
              <a:rPr lang="en-US"/>
              <a:t>Simplify local functions and connections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DC861E4B-F5A3-8942-A649-6C402CFAC51D}" type="slidenum">
              <a:rPr lang="en-US"/>
              <a:pPr/>
              <a:t>19</a:t>
            </a:fld>
            <a:endParaRPr lang="en-US"/>
          </a:p>
        </p:txBody>
      </p:sp>
      <p:sp>
        <p:nvSpPr>
          <p:cNvPr id="1293314" name="Rectangle 2"/>
          <p:cNvSpPr>
            <a:spLocks noGrp="1" noChangeArrowheads="1"/>
          </p:cNvSpPr>
          <p:nvPr>
            <p:ph type="title"/>
          </p:nvPr>
        </p:nvSpPr>
        <p:spPr/>
        <p:txBody>
          <a:bodyPr/>
          <a:lstStyle/>
          <a:p>
            <a:r>
              <a:rPr lang="en-US"/>
              <a:t>Programmable logic arrays</a:t>
            </a:r>
          </a:p>
        </p:txBody>
      </p:sp>
      <p:sp>
        <p:nvSpPr>
          <p:cNvPr id="1293315" name="Rectangle 3"/>
          <p:cNvSpPr>
            <a:spLocks noGrp="1" noChangeArrowheads="1"/>
          </p:cNvSpPr>
          <p:nvPr>
            <p:ph type="body" idx="1"/>
          </p:nvPr>
        </p:nvSpPr>
        <p:spPr>
          <a:xfrm>
            <a:off x="228600" y="1011117"/>
            <a:ext cx="8699500" cy="5207000"/>
          </a:xfrm>
        </p:spPr>
        <p:txBody>
          <a:bodyPr/>
          <a:lstStyle/>
          <a:p>
            <a:pPr>
              <a:lnSpc>
                <a:spcPct val="115000"/>
              </a:lnSpc>
            </a:pPr>
            <a:r>
              <a:rPr lang="en-US" sz="2000" dirty="0"/>
              <a:t>Macro-cells with rectangular structure</a:t>
            </a:r>
          </a:p>
          <a:p>
            <a:pPr lvl="1">
              <a:lnSpc>
                <a:spcPct val="105000"/>
              </a:lnSpc>
            </a:pPr>
            <a:r>
              <a:rPr lang="en-US" sz="1600" dirty="0"/>
              <a:t>Implement any multi-output function</a:t>
            </a:r>
          </a:p>
          <a:p>
            <a:pPr>
              <a:lnSpc>
                <a:spcPct val="105000"/>
              </a:lnSpc>
            </a:pPr>
            <a:r>
              <a:rPr lang="en-US" sz="2000" dirty="0"/>
              <a:t>Programmable</a:t>
            </a:r>
          </a:p>
          <a:p>
            <a:pPr lvl="1">
              <a:lnSpc>
                <a:spcPct val="105000"/>
              </a:lnSpc>
            </a:pPr>
            <a:r>
              <a:rPr lang="en-US" sz="1600" dirty="0"/>
              <a:t>Old technology using fuses</a:t>
            </a:r>
          </a:p>
          <a:p>
            <a:pPr lvl="1">
              <a:lnSpc>
                <a:spcPct val="105000"/>
              </a:lnSpc>
            </a:pPr>
            <a:r>
              <a:rPr lang="en-US" sz="1600" dirty="0"/>
              <a:t>Grandfather of FPGAs</a:t>
            </a:r>
          </a:p>
          <a:p>
            <a:pPr>
              <a:lnSpc>
                <a:spcPct val="105000"/>
              </a:lnSpc>
            </a:pPr>
            <a:r>
              <a:rPr lang="en-US" sz="2000" dirty="0"/>
              <a:t>Programmed</a:t>
            </a:r>
          </a:p>
          <a:p>
            <a:pPr lvl="1">
              <a:lnSpc>
                <a:spcPct val="100000"/>
              </a:lnSpc>
            </a:pPr>
            <a:r>
              <a:rPr lang="en-US" sz="1600" dirty="0"/>
              <a:t>Layout generated by module generators</a:t>
            </a:r>
          </a:p>
          <a:p>
            <a:pPr lvl="1">
              <a:lnSpc>
                <a:spcPct val="100000"/>
              </a:lnSpc>
            </a:pPr>
            <a:r>
              <a:rPr lang="en-US" sz="1600" dirty="0"/>
              <a:t>Fairly popular in the seventies/eighties</a:t>
            </a:r>
          </a:p>
          <a:p>
            <a:pPr>
              <a:lnSpc>
                <a:spcPct val="115000"/>
              </a:lnSpc>
            </a:pPr>
            <a:r>
              <a:rPr lang="en-US" sz="2000" dirty="0"/>
              <a:t>Advantages</a:t>
            </a:r>
          </a:p>
          <a:p>
            <a:pPr lvl="1">
              <a:lnSpc>
                <a:spcPct val="100000"/>
              </a:lnSpc>
            </a:pPr>
            <a:r>
              <a:rPr lang="en-US" sz="1600" dirty="0"/>
              <a:t>Simple, predictable timing</a:t>
            </a:r>
          </a:p>
          <a:p>
            <a:pPr>
              <a:lnSpc>
                <a:spcPct val="115000"/>
              </a:lnSpc>
            </a:pPr>
            <a:r>
              <a:rPr lang="en-US" sz="2000" dirty="0"/>
              <a:t>Disadvantages</a:t>
            </a:r>
          </a:p>
          <a:p>
            <a:pPr lvl="1">
              <a:lnSpc>
                <a:spcPct val="100000"/>
              </a:lnSpc>
            </a:pPr>
            <a:r>
              <a:rPr lang="en-US" sz="1600" dirty="0"/>
              <a:t>Less flexible than cell-based realization</a:t>
            </a:r>
          </a:p>
          <a:p>
            <a:pPr lvl="1">
              <a:lnSpc>
                <a:spcPct val="100000"/>
              </a:lnSpc>
            </a:pPr>
            <a:r>
              <a:rPr lang="en-US" sz="1600" dirty="0"/>
              <a:t>Dynamic operation in CMOS</a:t>
            </a:r>
          </a:p>
          <a:p>
            <a:pPr>
              <a:lnSpc>
                <a:spcPct val="115000"/>
              </a:lnSpc>
            </a:pPr>
            <a:r>
              <a:rPr lang="en-US" sz="2000" dirty="0"/>
              <a:t>Open issue</a:t>
            </a:r>
          </a:p>
          <a:p>
            <a:pPr lvl="1">
              <a:lnSpc>
                <a:spcPct val="100000"/>
              </a:lnSpc>
            </a:pPr>
            <a:r>
              <a:rPr lang="en-US" sz="1600" dirty="0"/>
              <a:t>Will PLA structures be useful with new nanotechnologies?</a:t>
            </a:r>
          </a:p>
        </p:txBody>
      </p:sp>
      <p:pic>
        <p:nvPicPr>
          <p:cNvPr id="6" name="Picture 5"/>
          <p:cNvPicPr>
            <a:picLocks noChangeAspect="1"/>
          </p:cNvPicPr>
          <p:nvPr/>
        </p:nvPicPr>
        <p:blipFill>
          <a:blip r:embed="rId3"/>
          <a:stretch>
            <a:fillRect/>
          </a:stretch>
        </p:blipFill>
        <p:spPr>
          <a:xfrm>
            <a:off x="5080000" y="989521"/>
            <a:ext cx="3324468" cy="5274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331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331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33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933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33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331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9331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331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9331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9331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9331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331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933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E0BC3AA4-E1EE-734F-880B-512BAFB74E1F}" type="slidenum">
              <a:rPr lang="en-US"/>
              <a:pPr/>
              <a:t>2</a:t>
            </a:fld>
            <a:endParaRPr lang="en-US"/>
          </a:p>
        </p:txBody>
      </p:sp>
      <p:sp>
        <p:nvSpPr>
          <p:cNvPr id="1281026" name="Rectangle 2"/>
          <p:cNvSpPr>
            <a:spLocks noGrp="1" noChangeArrowheads="1"/>
          </p:cNvSpPr>
          <p:nvPr>
            <p:ph type="title"/>
          </p:nvPr>
        </p:nvSpPr>
        <p:spPr/>
        <p:txBody>
          <a:bodyPr/>
          <a:lstStyle/>
          <a:p>
            <a:r>
              <a:rPr lang="en-US"/>
              <a:t>Module 1</a:t>
            </a:r>
          </a:p>
        </p:txBody>
      </p:sp>
      <p:sp>
        <p:nvSpPr>
          <p:cNvPr id="1281027" name="Rectangle 3"/>
          <p:cNvSpPr>
            <a:spLocks noGrp="1" noChangeArrowheads="1"/>
          </p:cNvSpPr>
          <p:nvPr>
            <p:ph type="body" idx="1"/>
          </p:nvPr>
        </p:nvSpPr>
        <p:spPr/>
        <p:txBody>
          <a:bodyPr/>
          <a:lstStyle/>
          <a:p>
            <a:r>
              <a:rPr lang="en-US"/>
              <a:t>Objectives</a:t>
            </a:r>
          </a:p>
          <a:p>
            <a:pPr lvl="1"/>
            <a:r>
              <a:rPr lang="en-US"/>
              <a:t>Fundamentals of logic synthesis</a:t>
            </a:r>
          </a:p>
          <a:p>
            <a:pPr lvl="1"/>
            <a:r>
              <a:rPr lang="en-US"/>
              <a:t>Mathematical formulation</a:t>
            </a:r>
          </a:p>
          <a:p>
            <a:pPr lvl="1"/>
            <a:r>
              <a:rPr lang="en-US"/>
              <a:t>Definition of the problems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85800" y="152400"/>
            <a:ext cx="7772400" cy="685800"/>
          </a:xfrm>
        </p:spPr>
        <p:txBody>
          <a:bodyPr/>
          <a:lstStyle/>
          <a:p>
            <a:r>
              <a:rPr lang="en-US" sz="4000" dirty="0"/>
              <a:t>Pseudo NMOS PLA</a:t>
            </a:r>
            <a:endParaRPr lang="en-US" sz="4000" b="0" dirty="0">
              <a:solidFill>
                <a:schemeClr val="tx1"/>
              </a:solidFill>
              <a:latin typeface="Symbol" charset="0"/>
            </a:endParaRPr>
          </a:p>
        </p:txBody>
      </p:sp>
      <p:sp>
        <p:nvSpPr>
          <p:cNvPr id="299021" name="Rectangle 13"/>
          <p:cNvSpPr>
            <a:spLocks noChangeArrowheads="1"/>
          </p:cNvSpPr>
          <p:nvPr/>
        </p:nvSpPr>
        <p:spPr bwMode="auto">
          <a:xfrm>
            <a:off x="1147763" y="1371600"/>
            <a:ext cx="4202112" cy="4413250"/>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99022" name="Line 14"/>
          <p:cNvSpPr>
            <a:spLocks noChangeShapeType="1"/>
          </p:cNvSpPr>
          <p:nvPr/>
        </p:nvSpPr>
        <p:spPr bwMode="auto">
          <a:xfrm>
            <a:off x="2317750" y="1939925"/>
            <a:ext cx="1588" cy="1793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23" name="Freeform 15"/>
          <p:cNvSpPr>
            <a:spLocks/>
          </p:cNvSpPr>
          <p:nvPr/>
        </p:nvSpPr>
        <p:spPr bwMode="auto">
          <a:xfrm>
            <a:off x="2022475" y="2209800"/>
            <a:ext cx="131763" cy="173038"/>
          </a:xfrm>
          <a:custGeom>
            <a:avLst/>
            <a:gdLst>
              <a:gd name="T0" fmla="*/ 83 w 83"/>
              <a:gd name="T1" fmla="*/ 0 h 109"/>
              <a:gd name="T2" fmla="*/ 83 w 83"/>
              <a:gd name="T3" fmla="*/ 109 h 109"/>
              <a:gd name="T4" fmla="*/ 0 w 83"/>
              <a:gd name="T5" fmla="*/ 109 h 109"/>
            </a:gdLst>
            <a:ahLst/>
            <a:cxnLst>
              <a:cxn ang="0">
                <a:pos x="T0" y="T1"/>
              </a:cxn>
              <a:cxn ang="0">
                <a:pos x="T2" y="T3"/>
              </a:cxn>
              <a:cxn ang="0">
                <a:pos x="T4" y="T5"/>
              </a:cxn>
            </a:cxnLst>
            <a:rect l="0" t="0" r="r" b="b"/>
            <a:pathLst>
              <a:path w="83" h="109">
                <a:moveTo>
                  <a:pt x="83" y="0"/>
                </a:moveTo>
                <a:lnTo>
                  <a:pt x="83" y="109"/>
                </a:lnTo>
                <a:lnTo>
                  <a:pt x="0" y="109"/>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24" name="Freeform 16"/>
          <p:cNvSpPr>
            <a:spLocks/>
          </p:cNvSpPr>
          <p:nvPr/>
        </p:nvSpPr>
        <p:spPr bwMode="auto">
          <a:xfrm>
            <a:off x="2479675" y="2209800"/>
            <a:ext cx="138113" cy="173038"/>
          </a:xfrm>
          <a:custGeom>
            <a:avLst/>
            <a:gdLst>
              <a:gd name="T0" fmla="*/ 87 w 87"/>
              <a:gd name="T1" fmla="*/ 109 h 109"/>
              <a:gd name="T2" fmla="*/ 0 w 87"/>
              <a:gd name="T3" fmla="*/ 109 h 109"/>
              <a:gd name="T4" fmla="*/ 0 w 87"/>
              <a:gd name="T5" fmla="*/ 0 h 109"/>
            </a:gdLst>
            <a:ahLst/>
            <a:cxnLst>
              <a:cxn ang="0">
                <a:pos x="T0" y="T1"/>
              </a:cxn>
              <a:cxn ang="0">
                <a:pos x="T2" y="T3"/>
              </a:cxn>
              <a:cxn ang="0">
                <a:pos x="T4" y="T5"/>
              </a:cxn>
            </a:cxnLst>
            <a:rect l="0" t="0" r="r" b="b"/>
            <a:pathLst>
              <a:path w="87" h="109">
                <a:moveTo>
                  <a:pt x="87" y="109"/>
                </a:moveTo>
                <a:lnTo>
                  <a:pt x="0" y="109"/>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25" name="Line 17"/>
          <p:cNvSpPr>
            <a:spLocks noChangeShapeType="1"/>
          </p:cNvSpPr>
          <p:nvPr/>
        </p:nvSpPr>
        <p:spPr bwMode="auto">
          <a:xfrm flipH="1">
            <a:off x="2106613" y="2209800"/>
            <a:ext cx="420687"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26" name="Line 18"/>
          <p:cNvSpPr>
            <a:spLocks noChangeShapeType="1"/>
          </p:cNvSpPr>
          <p:nvPr/>
        </p:nvSpPr>
        <p:spPr bwMode="auto">
          <a:xfrm flipH="1">
            <a:off x="2211388" y="2125663"/>
            <a:ext cx="211137"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27" name="Line 19"/>
          <p:cNvSpPr>
            <a:spLocks noChangeShapeType="1"/>
          </p:cNvSpPr>
          <p:nvPr/>
        </p:nvSpPr>
        <p:spPr bwMode="auto">
          <a:xfrm>
            <a:off x="6303963" y="5046663"/>
            <a:ext cx="179387"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28" name="Freeform 20"/>
          <p:cNvSpPr>
            <a:spLocks/>
          </p:cNvSpPr>
          <p:nvPr/>
        </p:nvSpPr>
        <p:spPr bwMode="auto">
          <a:xfrm>
            <a:off x="6567488" y="5210175"/>
            <a:ext cx="173037" cy="131763"/>
          </a:xfrm>
          <a:custGeom>
            <a:avLst/>
            <a:gdLst>
              <a:gd name="T0" fmla="*/ 0 w 109"/>
              <a:gd name="T1" fmla="*/ 0 h 83"/>
              <a:gd name="T2" fmla="*/ 109 w 109"/>
              <a:gd name="T3" fmla="*/ 0 h 83"/>
              <a:gd name="T4" fmla="*/ 109 w 109"/>
              <a:gd name="T5" fmla="*/ 83 h 83"/>
            </a:gdLst>
            <a:ahLst/>
            <a:cxnLst>
              <a:cxn ang="0">
                <a:pos x="T0" y="T1"/>
              </a:cxn>
              <a:cxn ang="0">
                <a:pos x="T2" y="T3"/>
              </a:cxn>
              <a:cxn ang="0">
                <a:pos x="T4" y="T5"/>
              </a:cxn>
            </a:cxnLst>
            <a:rect l="0" t="0" r="r" b="b"/>
            <a:pathLst>
              <a:path w="109" h="83">
                <a:moveTo>
                  <a:pt x="0" y="0"/>
                </a:moveTo>
                <a:lnTo>
                  <a:pt x="109" y="0"/>
                </a:lnTo>
                <a:lnTo>
                  <a:pt x="109" y="83"/>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29" name="Freeform 21"/>
          <p:cNvSpPr>
            <a:spLocks/>
          </p:cNvSpPr>
          <p:nvPr/>
        </p:nvSpPr>
        <p:spPr bwMode="auto">
          <a:xfrm>
            <a:off x="6567488" y="4746625"/>
            <a:ext cx="173037" cy="136525"/>
          </a:xfrm>
          <a:custGeom>
            <a:avLst/>
            <a:gdLst>
              <a:gd name="T0" fmla="*/ 109 w 109"/>
              <a:gd name="T1" fmla="*/ 0 h 86"/>
              <a:gd name="T2" fmla="*/ 109 w 109"/>
              <a:gd name="T3" fmla="*/ 86 h 86"/>
              <a:gd name="T4" fmla="*/ 0 w 109"/>
              <a:gd name="T5" fmla="*/ 86 h 86"/>
            </a:gdLst>
            <a:ahLst/>
            <a:cxnLst>
              <a:cxn ang="0">
                <a:pos x="T0" y="T1"/>
              </a:cxn>
              <a:cxn ang="0">
                <a:pos x="T2" y="T3"/>
              </a:cxn>
              <a:cxn ang="0">
                <a:pos x="T4" y="T5"/>
              </a:cxn>
            </a:cxnLst>
            <a:rect l="0" t="0" r="r" b="b"/>
            <a:pathLst>
              <a:path w="109" h="86">
                <a:moveTo>
                  <a:pt x="109" y="0"/>
                </a:moveTo>
                <a:lnTo>
                  <a:pt x="109" y="86"/>
                </a:lnTo>
                <a:lnTo>
                  <a:pt x="0" y="86"/>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30" name="Line 22"/>
          <p:cNvSpPr>
            <a:spLocks noChangeShapeType="1"/>
          </p:cNvSpPr>
          <p:nvPr/>
        </p:nvSpPr>
        <p:spPr bwMode="auto">
          <a:xfrm>
            <a:off x="6567488" y="4837113"/>
            <a:ext cx="1587" cy="4206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31" name="Line 23"/>
          <p:cNvSpPr>
            <a:spLocks noChangeShapeType="1"/>
          </p:cNvSpPr>
          <p:nvPr/>
        </p:nvSpPr>
        <p:spPr bwMode="auto">
          <a:xfrm>
            <a:off x="6483350" y="4941888"/>
            <a:ext cx="1588" cy="21113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32" name="Line 24"/>
          <p:cNvSpPr>
            <a:spLocks noChangeShapeType="1"/>
          </p:cNvSpPr>
          <p:nvPr/>
        </p:nvSpPr>
        <p:spPr bwMode="auto">
          <a:xfrm>
            <a:off x="6303963" y="4241800"/>
            <a:ext cx="179387"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33" name="Freeform 25"/>
          <p:cNvSpPr>
            <a:spLocks/>
          </p:cNvSpPr>
          <p:nvPr/>
        </p:nvSpPr>
        <p:spPr bwMode="auto">
          <a:xfrm>
            <a:off x="6567488" y="4405313"/>
            <a:ext cx="173037" cy="136525"/>
          </a:xfrm>
          <a:custGeom>
            <a:avLst/>
            <a:gdLst>
              <a:gd name="T0" fmla="*/ 0 w 109"/>
              <a:gd name="T1" fmla="*/ 0 h 86"/>
              <a:gd name="T2" fmla="*/ 109 w 109"/>
              <a:gd name="T3" fmla="*/ 0 h 86"/>
              <a:gd name="T4" fmla="*/ 109 w 109"/>
              <a:gd name="T5" fmla="*/ 86 h 86"/>
            </a:gdLst>
            <a:ahLst/>
            <a:cxnLst>
              <a:cxn ang="0">
                <a:pos x="T0" y="T1"/>
              </a:cxn>
              <a:cxn ang="0">
                <a:pos x="T2" y="T3"/>
              </a:cxn>
              <a:cxn ang="0">
                <a:pos x="T4" y="T5"/>
              </a:cxn>
            </a:cxnLst>
            <a:rect l="0" t="0" r="r" b="b"/>
            <a:pathLst>
              <a:path w="109" h="86">
                <a:moveTo>
                  <a:pt x="0" y="0"/>
                </a:moveTo>
                <a:lnTo>
                  <a:pt x="109" y="0"/>
                </a:lnTo>
                <a:lnTo>
                  <a:pt x="109" y="86"/>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34" name="Freeform 26"/>
          <p:cNvSpPr>
            <a:spLocks/>
          </p:cNvSpPr>
          <p:nvPr/>
        </p:nvSpPr>
        <p:spPr bwMode="auto">
          <a:xfrm>
            <a:off x="6567488" y="3946525"/>
            <a:ext cx="173037" cy="136525"/>
          </a:xfrm>
          <a:custGeom>
            <a:avLst/>
            <a:gdLst>
              <a:gd name="T0" fmla="*/ 109 w 109"/>
              <a:gd name="T1" fmla="*/ 0 h 86"/>
              <a:gd name="T2" fmla="*/ 109 w 109"/>
              <a:gd name="T3" fmla="*/ 86 h 86"/>
              <a:gd name="T4" fmla="*/ 0 w 109"/>
              <a:gd name="T5" fmla="*/ 86 h 86"/>
            </a:gdLst>
            <a:ahLst/>
            <a:cxnLst>
              <a:cxn ang="0">
                <a:pos x="T0" y="T1"/>
              </a:cxn>
              <a:cxn ang="0">
                <a:pos x="T2" y="T3"/>
              </a:cxn>
              <a:cxn ang="0">
                <a:pos x="T4" y="T5"/>
              </a:cxn>
            </a:cxnLst>
            <a:rect l="0" t="0" r="r" b="b"/>
            <a:pathLst>
              <a:path w="109" h="86">
                <a:moveTo>
                  <a:pt x="109" y="0"/>
                </a:moveTo>
                <a:lnTo>
                  <a:pt x="109" y="86"/>
                </a:lnTo>
                <a:lnTo>
                  <a:pt x="0" y="86"/>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35" name="Line 27"/>
          <p:cNvSpPr>
            <a:spLocks noChangeShapeType="1"/>
          </p:cNvSpPr>
          <p:nvPr/>
        </p:nvSpPr>
        <p:spPr bwMode="auto">
          <a:xfrm>
            <a:off x="6567488" y="4030663"/>
            <a:ext cx="1587" cy="4206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36" name="Line 28"/>
          <p:cNvSpPr>
            <a:spLocks noChangeShapeType="1"/>
          </p:cNvSpPr>
          <p:nvPr/>
        </p:nvSpPr>
        <p:spPr bwMode="auto">
          <a:xfrm>
            <a:off x="6483350" y="4135438"/>
            <a:ext cx="1588" cy="21590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37" name="Line 29"/>
          <p:cNvSpPr>
            <a:spLocks noChangeShapeType="1"/>
          </p:cNvSpPr>
          <p:nvPr/>
        </p:nvSpPr>
        <p:spPr bwMode="auto">
          <a:xfrm>
            <a:off x="6303963" y="3441700"/>
            <a:ext cx="179387"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38" name="Freeform 30"/>
          <p:cNvSpPr>
            <a:spLocks/>
          </p:cNvSpPr>
          <p:nvPr/>
        </p:nvSpPr>
        <p:spPr bwMode="auto">
          <a:xfrm>
            <a:off x="6567488" y="3603625"/>
            <a:ext cx="173037" cy="131763"/>
          </a:xfrm>
          <a:custGeom>
            <a:avLst/>
            <a:gdLst>
              <a:gd name="T0" fmla="*/ 0 w 109"/>
              <a:gd name="T1" fmla="*/ 0 h 83"/>
              <a:gd name="T2" fmla="*/ 109 w 109"/>
              <a:gd name="T3" fmla="*/ 0 h 83"/>
              <a:gd name="T4" fmla="*/ 109 w 109"/>
              <a:gd name="T5" fmla="*/ 83 h 83"/>
            </a:gdLst>
            <a:ahLst/>
            <a:cxnLst>
              <a:cxn ang="0">
                <a:pos x="T0" y="T1"/>
              </a:cxn>
              <a:cxn ang="0">
                <a:pos x="T2" y="T3"/>
              </a:cxn>
              <a:cxn ang="0">
                <a:pos x="T4" y="T5"/>
              </a:cxn>
            </a:cxnLst>
            <a:rect l="0" t="0" r="r" b="b"/>
            <a:pathLst>
              <a:path w="109" h="83">
                <a:moveTo>
                  <a:pt x="0" y="0"/>
                </a:moveTo>
                <a:lnTo>
                  <a:pt x="109" y="0"/>
                </a:lnTo>
                <a:lnTo>
                  <a:pt x="109" y="83"/>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39" name="Freeform 31"/>
          <p:cNvSpPr>
            <a:spLocks/>
          </p:cNvSpPr>
          <p:nvPr/>
        </p:nvSpPr>
        <p:spPr bwMode="auto">
          <a:xfrm>
            <a:off x="6567488" y="3146425"/>
            <a:ext cx="173037" cy="131763"/>
          </a:xfrm>
          <a:custGeom>
            <a:avLst/>
            <a:gdLst>
              <a:gd name="T0" fmla="*/ 109 w 109"/>
              <a:gd name="T1" fmla="*/ 0 h 83"/>
              <a:gd name="T2" fmla="*/ 109 w 109"/>
              <a:gd name="T3" fmla="*/ 83 h 83"/>
              <a:gd name="T4" fmla="*/ 0 w 109"/>
              <a:gd name="T5" fmla="*/ 83 h 83"/>
            </a:gdLst>
            <a:ahLst/>
            <a:cxnLst>
              <a:cxn ang="0">
                <a:pos x="T0" y="T1"/>
              </a:cxn>
              <a:cxn ang="0">
                <a:pos x="T2" y="T3"/>
              </a:cxn>
              <a:cxn ang="0">
                <a:pos x="T4" y="T5"/>
              </a:cxn>
            </a:cxnLst>
            <a:rect l="0" t="0" r="r" b="b"/>
            <a:pathLst>
              <a:path w="109" h="83">
                <a:moveTo>
                  <a:pt x="109" y="0"/>
                </a:moveTo>
                <a:lnTo>
                  <a:pt x="109" y="83"/>
                </a:lnTo>
                <a:lnTo>
                  <a:pt x="0" y="83"/>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40" name="Line 32"/>
          <p:cNvSpPr>
            <a:spLocks noChangeShapeType="1"/>
          </p:cNvSpPr>
          <p:nvPr/>
        </p:nvSpPr>
        <p:spPr bwMode="auto">
          <a:xfrm>
            <a:off x="6567488" y="3230563"/>
            <a:ext cx="1587" cy="4206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41" name="Line 33"/>
          <p:cNvSpPr>
            <a:spLocks noChangeShapeType="1"/>
          </p:cNvSpPr>
          <p:nvPr/>
        </p:nvSpPr>
        <p:spPr bwMode="auto">
          <a:xfrm>
            <a:off x="6483350" y="3335338"/>
            <a:ext cx="1588" cy="21590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42" name="Line 34"/>
          <p:cNvSpPr>
            <a:spLocks noChangeShapeType="1"/>
          </p:cNvSpPr>
          <p:nvPr/>
        </p:nvSpPr>
        <p:spPr bwMode="auto">
          <a:xfrm>
            <a:off x="1643063" y="2198688"/>
            <a:ext cx="1587" cy="1793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43" name="Freeform 35"/>
          <p:cNvSpPr>
            <a:spLocks/>
          </p:cNvSpPr>
          <p:nvPr/>
        </p:nvSpPr>
        <p:spPr bwMode="auto">
          <a:xfrm>
            <a:off x="1347788" y="2466975"/>
            <a:ext cx="131762" cy="174625"/>
          </a:xfrm>
          <a:custGeom>
            <a:avLst/>
            <a:gdLst>
              <a:gd name="T0" fmla="*/ 83 w 83"/>
              <a:gd name="T1" fmla="*/ 0 h 110"/>
              <a:gd name="T2" fmla="*/ 83 w 83"/>
              <a:gd name="T3" fmla="*/ 110 h 110"/>
              <a:gd name="T4" fmla="*/ 0 w 83"/>
              <a:gd name="T5" fmla="*/ 110 h 110"/>
            </a:gdLst>
            <a:ahLst/>
            <a:cxnLst>
              <a:cxn ang="0">
                <a:pos x="T0" y="T1"/>
              </a:cxn>
              <a:cxn ang="0">
                <a:pos x="T2" y="T3"/>
              </a:cxn>
              <a:cxn ang="0">
                <a:pos x="T4" y="T5"/>
              </a:cxn>
            </a:cxnLst>
            <a:rect l="0" t="0" r="r" b="b"/>
            <a:pathLst>
              <a:path w="83" h="110">
                <a:moveTo>
                  <a:pt x="83" y="0"/>
                </a:moveTo>
                <a:lnTo>
                  <a:pt x="83" y="110"/>
                </a:lnTo>
                <a:lnTo>
                  <a:pt x="0" y="11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44" name="Freeform 36"/>
          <p:cNvSpPr>
            <a:spLocks/>
          </p:cNvSpPr>
          <p:nvPr/>
        </p:nvSpPr>
        <p:spPr bwMode="auto">
          <a:xfrm>
            <a:off x="1806575" y="2466975"/>
            <a:ext cx="131763" cy="174625"/>
          </a:xfrm>
          <a:custGeom>
            <a:avLst/>
            <a:gdLst>
              <a:gd name="T0" fmla="*/ 83 w 83"/>
              <a:gd name="T1" fmla="*/ 110 h 110"/>
              <a:gd name="T2" fmla="*/ 0 w 83"/>
              <a:gd name="T3" fmla="*/ 110 h 110"/>
              <a:gd name="T4" fmla="*/ 0 w 83"/>
              <a:gd name="T5" fmla="*/ 0 h 110"/>
            </a:gdLst>
            <a:ahLst/>
            <a:cxnLst>
              <a:cxn ang="0">
                <a:pos x="T0" y="T1"/>
              </a:cxn>
              <a:cxn ang="0">
                <a:pos x="T2" y="T3"/>
              </a:cxn>
              <a:cxn ang="0">
                <a:pos x="T4" y="T5"/>
              </a:cxn>
            </a:cxnLst>
            <a:rect l="0" t="0" r="r" b="b"/>
            <a:pathLst>
              <a:path w="83" h="110">
                <a:moveTo>
                  <a:pt x="83" y="110"/>
                </a:moveTo>
                <a:lnTo>
                  <a:pt x="0" y="110"/>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45" name="Line 37"/>
          <p:cNvSpPr>
            <a:spLocks noChangeShapeType="1"/>
          </p:cNvSpPr>
          <p:nvPr/>
        </p:nvSpPr>
        <p:spPr bwMode="auto">
          <a:xfrm flipH="1">
            <a:off x="1431925" y="2466975"/>
            <a:ext cx="422275"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46" name="Line 38"/>
          <p:cNvSpPr>
            <a:spLocks noChangeShapeType="1"/>
          </p:cNvSpPr>
          <p:nvPr/>
        </p:nvSpPr>
        <p:spPr bwMode="auto">
          <a:xfrm flipH="1">
            <a:off x="1538288" y="2382838"/>
            <a:ext cx="209550"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47" name="Line 39"/>
          <p:cNvSpPr>
            <a:spLocks noChangeShapeType="1"/>
          </p:cNvSpPr>
          <p:nvPr/>
        </p:nvSpPr>
        <p:spPr bwMode="auto">
          <a:xfrm>
            <a:off x="5492750" y="3441700"/>
            <a:ext cx="179388"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48" name="Freeform 40"/>
          <p:cNvSpPr>
            <a:spLocks/>
          </p:cNvSpPr>
          <p:nvPr/>
        </p:nvSpPr>
        <p:spPr bwMode="auto">
          <a:xfrm>
            <a:off x="5761038" y="3603625"/>
            <a:ext cx="174625" cy="131763"/>
          </a:xfrm>
          <a:custGeom>
            <a:avLst/>
            <a:gdLst>
              <a:gd name="T0" fmla="*/ 0 w 110"/>
              <a:gd name="T1" fmla="*/ 0 h 83"/>
              <a:gd name="T2" fmla="*/ 110 w 110"/>
              <a:gd name="T3" fmla="*/ 0 h 83"/>
              <a:gd name="T4" fmla="*/ 110 w 110"/>
              <a:gd name="T5" fmla="*/ 83 h 83"/>
            </a:gdLst>
            <a:ahLst/>
            <a:cxnLst>
              <a:cxn ang="0">
                <a:pos x="T0" y="T1"/>
              </a:cxn>
              <a:cxn ang="0">
                <a:pos x="T2" y="T3"/>
              </a:cxn>
              <a:cxn ang="0">
                <a:pos x="T4" y="T5"/>
              </a:cxn>
            </a:cxnLst>
            <a:rect l="0" t="0" r="r" b="b"/>
            <a:pathLst>
              <a:path w="110" h="83">
                <a:moveTo>
                  <a:pt x="0" y="0"/>
                </a:moveTo>
                <a:lnTo>
                  <a:pt x="110" y="0"/>
                </a:lnTo>
                <a:lnTo>
                  <a:pt x="110" y="83"/>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49" name="Freeform 41"/>
          <p:cNvSpPr>
            <a:spLocks/>
          </p:cNvSpPr>
          <p:nvPr/>
        </p:nvSpPr>
        <p:spPr bwMode="auto">
          <a:xfrm>
            <a:off x="5761038" y="3146425"/>
            <a:ext cx="174625" cy="131763"/>
          </a:xfrm>
          <a:custGeom>
            <a:avLst/>
            <a:gdLst>
              <a:gd name="T0" fmla="*/ 110 w 110"/>
              <a:gd name="T1" fmla="*/ 0 h 83"/>
              <a:gd name="T2" fmla="*/ 110 w 110"/>
              <a:gd name="T3" fmla="*/ 83 h 83"/>
              <a:gd name="T4" fmla="*/ 0 w 110"/>
              <a:gd name="T5" fmla="*/ 83 h 83"/>
            </a:gdLst>
            <a:ahLst/>
            <a:cxnLst>
              <a:cxn ang="0">
                <a:pos x="T0" y="T1"/>
              </a:cxn>
              <a:cxn ang="0">
                <a:pos x="T2" y="T3"/>
              </a:cxn>
              <a:cxn ang="0">
                <a:pos x="T4" y="T5"/>
              </a:cxn>
            </a:cxnLst>
            <a:rect l="0" t="0" r="r" b="b"/>
            <a:pathLst>
              <a:path w="110" h="83">
                <a:moveTo>
                  <a:pt x="110" y="0"/>
                </a:moveTo>
                <a:lnTo>
                  <a:pt x="110" y="83"/>
                </a:lnTo>
                <a:lnTo>
                  <a:pt x="0" y="83"/>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50" name="Line 42"/>
          <p:cNvSpPr>
            <a:spLocks noChangeShapeType="1"/>
          </p:cNvSpPr>
          <p:nvPr/>
        </p:nvSpPr>
        <p:spPr bwMode="auto">
          <a:xfrm>
            <a:off x="5761038" y="3230563"/>
            <a:ext cx="1587" cy="4206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51" name="Line 43"/>
          <p:cNvSpPr>
            <a:spLocks noChangeShapeType="1"/>
          </p:cNvSpPr>
          <p:nvPr/>
        </p:nvSpPr>
        <p:spPr bwMode="auto">
          <a:xfrm>
            <a:off x="5676900" y="3335338"/>
            <a:ext cx="1588" cy="21590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52" name="Line 44"/>
          <p:cNvSpPr>
            <a:spLocks noChangeShapeType="1"/>
          </p:cNvSpPr>
          <p:nvPr/>
        </p:nvSpPr>
        <p:spPr bwMode="auto">
          <a:xfrm>
            <a:off x="5492750" y="2641600"/>
            <a:ext cx="179388"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53" name="Freeform 45"/>
          <p:cNvSpPr>
            <a:spLocks/>
          </p:cNvSpPr>
          <p:nvPr/>
        </p:nvSpPr>
        <p:spPr bwMode="auto">
          <a:xfrm>
            <a:off x="5761038" y="2803525"/>
            <a:ext cx="174625" cy="131763"/>
          </a:xfrm>
          <a:custGeom>
            <a:avLst/>
            <a:gdLst>
              <a:gd name="T0" fmla="*/ 0 w 110"/>
              <a:gd name="T1" fmla="*/ 0 h 83"/>
              <a:gd name="T2" fmla="*/ 110 w 110"/>
              <a:gd name="T3" fmla="*/ 0 h 83"/>
              <a:gd name="T4" fmla="*/ 110 w 110"/>
              <a:gd name="T5" fmla="*/ 83 h 83"/>
            </a:gdLst>
            <a:ahLst/>
            <a:cxnLst>
              <a:cxn ang="0">
                <a:pos x="T0" y="T1"/>
              </a:cxn>
              <a:cxn ang="0">
                <a:pos x="T2" y="T3"/>
              </a:cxn>
              <a:cxn ang="0">
                <a:pos x="T4" y="T5"/>
              </a:cxn>
            </a:cxnLst>
            <a:rect l="0" t="0" r="r" b="b"/>
            <a:pathLst>
              <a:path w="110" h="83">
                <a:moveTo>
                  <a:pt x="0" y="0"/>
                </a:moveTo>
                <a:lnTo>
                  <a:pt x="110" y="0"/>
                </a:lnTo>
                <a:lnTo>
                  <a:pt x="110" y="83"/>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54" name="Freeform 46"/>
          <p:cNvSpPr>
            <a:spLocks/>
          </p:cNvSpPr>
          <p:nvPr/>
        </p:nvSpPr>
        <p:spPr bwMode="auto">
          <a:xfrm>
            <a:off x="5761038" y="2346325"/>
            <a:ext cx="174625" cy="131763"/>
          </a:xfrm>
          <a:custGeom>
            <a:avLst/>
            <a:gdLst>
              <a:gd name="T0" fmla="*/ 110 w 110"/>
              <a:gd name="T1" fmla="*/ 0 h 83"/>
              <a:gd name="T2" fmla="*/ 110 w 110"/>
              <a:gd name="T3" fmla="*/ 83 h 83"/>
              <a:gd name="T4" fmla="*/ 0 w 110"/>
              <a:gd name="T5" fmla="*/ 83 h 83"/>
            </a:gdLst>
            <a:ahLst/>
            <a:cxnLst>
              <a:cxn ang="0">
                <a:pos x="T0" y="T1"/>
              </a:cxn>
              <a:cxn ang="0">
                <a:pos x="T2" y="T3"/>
              </a:cxn>
              <a:cxn ang="0">
                <a:pos x="T4" y="T5"/>
              </a:cxn>
            </a:cxnLst>
            <a:rect l="0" t="0" r="r" b="b"/>
            <a:pathLst>
              <a:path w="110" h="83">
                <a:moveTo>
                  <a:pt x="110" y="0"/>
                </a:moveTo>
                <a:lnTo>
                  <a:pt x="110" y="83"/>
                </a:lnTo>
                <a:lnTo>
                  <a:pt x="0" y="83"/>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55" name="Line 47"/>
          <p:cNvSpPr>
            <a:spLocks noChangeShapeType="1"/>
          </p:cNvSpPr>
          <p:nvPr/>
        </p:nvSpPr>
        <p:spPr bwMode="auto">
          <a:xfrm>
            <a:off x="5761038" y="2430463"/>
            <a:ext cx="1587" cy="4206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56" name="Line 48"/>
          <p:cNvSpPr>
            <a:spLocks noChangeShapeType="1"/>
          </p:cNvSpPr>
          <p:nvPr/>
        </p:nvSpPr>
        <p:spPr bwMode="auto">
          <a:xfrm>
            <a:off x="5676900" y="2535238"/>
            <a:ext cx="1588" cy="21113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57" name="Line 49"/>
          <p:cNvSpPr>
            <a:spLocks noChangeShapeType="1"/>
          </p:cNvSpPr>
          <p:nvPr/>
        </p:nvSpPr>
        <p:spPr bwMode="auto">
          <a:xfrm>
            <a:off x="6477000" y="1787525"/>
            <a:ext cx="179388"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58" name="Freeform 50"/>
          <p:cNvSpPr>
            <a:spLocks/>
          </p:cNvSpPr>
          <p:nvPr/>
        </p:nvSpPr>
        <p:spPr bwMode="auto">
          <a:xfrm>
            <a:off x="6745288" y="1951038"/>
            <a:ext cx="174625" cy="131762"/>
          </a:xfrm>
          <a:custGeom>
            <a:avLst/>
            <a:gdLst>
              <a:gd name="T0" fmla="*/ 0 w 110"/>
              <a:gd name="T1" fmla="*/ 0 h 83"/>
              <a:gd name="T2" fmla="*/ 110 w 110"/>
              <a:gd name="T3" fmla="*/ 0 h 83"/>
              <a:gd name="T4" fmla="*/ 110 w 110"/>
              <a:gd name="T5" fmla="*/ 83 h 83"/>
            </a:gdLst>
            <a:ahLst/>
            <a:cxnLst>
              <a:cxn ang="0">
                <a:pos x="T0" y="T1"/>
              </a:cxn>
              <a:cxn ang="0">
                <a:pos x="T2" y="T3"/>
              </a:cxn>
              <a:cxn ang="0">
                <a:pos x="T4" y="T5"/>
              </a:cxn>
            </a:cxnLst>
            <a:rect l="0" t="0" r="r" b="b"/>
            <a:pathLst>
              <a:path w="110" h="83">
                <a:moveTo>
                  <a:pt x="0" y="0"/>
                </a:moveTo>
                <a:lnTo>
                  <a:pt x="110" y="0"/>
                </a:lnTo>
                <a:lnTo>
                  <a:pt x="110" y="83"/>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59" name="Freeform 51"/>
          <p:cNvSpPr>
            <a:spLocks/>
          </p:cNvSpPr>
          <p:nvPr/>
        </p:nvSpPr>
        <p:spPr bwMode="auto">
          <a:xfrm>
            <a:off x="6745288" y="1493838"/>
            <a:ext cx="174625" cy="130175"/>
          </a:xfrm>
          <a:custGeom>
            <a:avLst/>
            <a:gdLst>
              <a:gd name="T0" fmla="*/ 110 w 110"/>
              <a:gd name="T1" fmla="*/ 0 h 82"/>
              <a:gd name="T2" fmla="*/ 110 w 110"/>
              <a:gd name="T3" fmla="*/ 82 h 82"/>
              <a:gd name="T4" fmla="*/ 0 w 110"/>
              <a:gd name="T5" fmla="*/ 82 h 82"/>
            </a:gdLst>
            <a:ahLst/>
            <a:cxnLst>
              <a:cxn ang="0">
                <a:pos x="T0" y="T1"/>
              </a:cxn>
              <a:cxn ang="0">
                <a:pos x="T2" y="T3"/>
              </a:cxn>
              <a:cxn ang="0">
                <a:pos x="T4" y="T5"/>
              </a:cxn>
            </a:cxnLst>
            <a:rect l="0" t="0" r="r" b="b"/>
            <a:pathLst>
              <a:path w="110" h="82">
                <a:moveTo>
                  <a:pt x="110" y="0"/>
                </a:moveTo>
                <a:lnTo>
                  <a:pt x="110" y="82"/>
                </a:lnTo>
                <a:lnTo>
                  <a:pt x="0" y="82"/>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60" name="Line 52"/>
          <p:cNvSpPr>
            <a:spLocks noChangeShapeType="1"/>
          </p:cNvSpPr>
          <p:nvPr/>
        </p:nvSpPr>
        <p:spPr bwMode="auto">
          <a:xfrm>
            <a:off x="6745288" y="1577975"/>
            <a:ext cx="1587" cy="4206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61" name="Line 53"/>
          <p:cNvSpPr>
            <a:spLocks noChangeShapeType="1"/>
          </p:cNvSpPr>
          <p:nvPr/>
        </p:nvSpPr>
        <p:spPr bwMode="auto">
          <a:xfrm>
            <a:off x="6661150" y="1682750"/>
            <a:ext cx="1588" cy="21113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62" name="Line 54"/>
          <p:cNvSpPr>
            <a:spLocks noChangeShapeType="1"/>
          </p:cNvSpPr>
          <p:nvPr/>
        </p:nvSpPr>
        <p:spPr bwMode="auto">
          <a:xfrm>
            <a:off x="5749925" y="1787525"/>
            <a:ext cx="179388"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63" name="Freeform 55"/>
          <p:cNvSpPr>
            <a:spLocks/>
          </p:cNvSpPr>
          <p:nvPr/>
        </p:nvSpPr>
        <p:spPr bwMode="auto">
          <a:xfrm>
            <a:off x="6019800" y="1951038"/>
            <a:ext cx="168275" cy="131762"/>
          </a:xfrm>
          <a:custGeom>
            <a:avLst/>
            <a:gdLst>
              <a:gd name="T0" fmla="*/ 0 w 106"/>
              <a:gd name="T1" fmla="*/ 0 h 83"/>
              <a:gd name="T2" fmla="*/ 106 w 106"/>
              <a:gd name="T3" fmla="*/ 0 h 83"/>
              <a:gd name="T4" fmla="*/ 106 w 106"/>
              <a:gd name="T5" fmla="*/ 83 h 83"/>
            </a:gdLst>
            <a:ahLst/>
            <a:cxnLst>
              <a:cxn ang="0">
                <a:pos x="T0" y="T1"/>
              </a:cxn>
              <a:cxn ang="0">
                <a:pos x="T2" y="T3"/>
              </a:cxn>
              <a:cxn ang="0">
                <a:pos x="T4" y="T5"/>
              </a:cxn>
            </a:cxnLst>
            <a:rect l="0" t="0" r="r" b="b"/>
            <a:pathLst>
              <a:path w="106" h="83">
                <a:moveTo>
                  <a:pt x="0" y="0"/>
                </a:moveTo>
                <a:lnTo>
                  <a:pt x="106" y="0"/>
                </a:lnTo>
                <a:lnTo>
                  <a:pt x="106" y="83"/>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64" name="Freeform 56"/>
          <p:cNvSpPr>
            <a:spLocks/>
          </p:cNvSpPr>
          <p:nvPr/>
        </p:nvSpPr>
        <p:spPr bwMode="auto">
          <a:xfrm>
            <a:off x="6019800" y="1493838"/>
            <a:ext cx="168275" cy="130175"/>
          </a:xfrm>
          <a:custGeom>
            <a:avLst/>
            <a:gdLst>
              <a:gd name="T0" fmla="*/ 106 w 106"/>
              <a:gd name="T1" fmla="*/ 0 h 82"/>
              <a:gd name="T2" fmla="*/ 106 w 106"/>
              <a:gd name="T3" fmla="*/ 82 h 82"/>
              <a:gd name="T4" fmla="*/ 0 w 106"/>
              <a:gd name="T5" fmla="*/ 82 h 82"/>
            </a:gdLst>
            <a:ahLst/>
            <a:cxnLst>
              <a:cxn ang="0">
                <a:pos x="T0" y="T1"/>
              </a:cxn>
              <a:cxn ang="0">
                <a:pos x="T2" y="T3"/>
              </a:cxn>
              <a:cxn ang="0">
                <a:pos x="T4" y="T5"/>
              </a:cxn>
            </a:cxnLst>
            <a:rect l="0" t="0" r="r" b="b"/>
            <a:pathLst>
              <a:path w="106" h="82">
                <a:moveTo>
                  <a:pt x="106" y="0"/>
                </a:moveTo>
                <a:lnTo>
                  <a:pt x="106" y="82"/>
                </a:lnTo>
                <a:lnTo>
                  <a:pt x="0" y="82"/>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65" name="Line 57"/>
          <p:cNvSpPr>
            <a:spLocks noChangeShapeType="1"/>
          </p:cNvSpPr>
          <p:nvPr/>
        </p:nvSpPr>
        <p:spPr bwMode="auto">
          <a:xfrm>
            <a:off x="6019800" y="1577975"/>
            <a:ext cx="1588" cy="4206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66" name="Line 58"/>
          <p:cNvSpPr>
            <a:spLocks noChangeShapeType="1"/>
          </p:cNvSpPr>
          <p:nvPr/>
        </p:nvSpPr>
        <p:spPr bwMode="auto">
          <a:xfrm>
            <a:off x="5929313" y="1682750"/>
            <a:ext cx="1587" cy="21113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67" name="Line 59"/>
          <p:cNvSpPr>
            <a:spLocks noChangeShapeType="1"/>
          </p:cNvSpPr>
          <p:nvPr/>
        </p:nvSpPr>
        <p:spPr bwMode="auto">
          <a:xfrm>
            <a:off x="1643063" y="3003550"/>
            <a:ext cx="1587" cy="1793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68" name="Freeform 60"/>
          <p:cNvSpPr>
            <a:spLocks/>
          </p:cNvSpPr>
          <p:nvPr/>
        </p:nvSpPr>
        <p:spPr bwMode="auto">
          <a:xfrm>
            <a:off x="1347788" y="3267075"/>
            <a:ext cx="131762" cy="174625"/>
          </a:xfrm>
          <a:custGeom>
            <a:avLst/>
            <a:gdLst>
              <a:gd name="T0" fmla="*/ 83 w 83"/>
              <a:gd name="T1" fmla="*/ 0 h 110"/>
              <a:gd name="T2" fmla="*/ 83 w 83"/>
              <a:gd name="T3" fmla="*/ 110 h 110"/>
              <a:gd name="T4" fmla="*/ 0 w 83"/>
              <a:gd name="T5" fmla="*/ 110 h 110"/>
            </a:gdLst>
            <a:ahLst/>
            <a:cxnLst>
              <a:cxn ang="0">
                <a:pos x="T0" y="T1"/>
              </a:cxn>
              <a:cxn ang="0">
                <a:pos x="T2" y="T3"/>
              </a:cxn>
              <a:cxn ang="0">
                <a:pos x="T4" y="T5"/>
              </a:cxn>
            </a:cxnLst>
            <a:rect l="0" t="0" r="r" b="b"/>
            <a:pathLst>
              <a:path w="83" h="110">
                <a:moveTo>
                  <a:pt x="83" y="0"/>
                </a:moveTo>
                <a:lnTo>
                  <a:pt x="83" y="110"/>
                </a:lnTo>
                <a:lnTo>
                  <a:pt x="0" y="11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69" name="Freeform 61"/>
          <p:cNvSpPr>
            <a:spLocks/>
          </p:cNvSpPr>
          <p:nvPr/>
        </p:nvSpPr>
        <p:spPr bwMode="auto">
          <a:xfrm>
            <a:off x="1806575" y="3267075"/>
            <a:ext cx="131763" cy="174625"/>
          </a:xfrm>
          <a:custGeom>
            <a:avLst/>
            <a:gdLst>
              <a:gd name="T0" fmla="*/ 83 w 83"/>
              <a:gd name="T1" fmla="*/ 110 h 110"/>
              <a:gd name="T2" fmla="*/ 0 w 83"/>
              <a:gd name="T3" fmla="*/ 110 h 110"/>
              <a:gd name="T4" fmla="*/ 0 w 83"/>
              <a:gd name="T5" fmla="*/ 0 h 110"/>
            </a:gdLst>
            <a:ahLst/>
            <a:cxnLst>
              <a:cxn ang="0">
                <a:pos x="T0" y="T1"/>
              </a:cxn>
              <a:cxn ang="0">
                <a:pos x="T2" y="T3"/>
              </a:cxn>
              <a:cxn ang="0">
                <a:pos x="T4" y="T5"/>
              </a:cxn>
            </a:cxnLst>
            <a:rect l="0" t="0" r="r" b="b"/>
            <a:pathLst>
              <a:path w="83" h="110">
                <a:moveTo>
                  <a:pt x="83" y="110"/>
                </a:moveTo>
                <a:lnTo>
                  <a:pt x="0" y="110"/>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70" name="Line 62"/>
          <p:cNvSpPr>
            <a:spLocks noChangeShapeType="1"/>
          </p:cNvSpPr>
          <p:nvPr/>
        </p:nvSpPr>
        <p:spPr bwMode="auto">
          <a:xfrm flipH="1">
            <a:off x="1431925" y="3267075"/>
            <a:ext cx="422275"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71" name="Line 63"/>
          <p:cNvSpPr>
            <a:spLocks noChangeShapeType="1"/>
          </p:cNvSpPr>
          <p:nvPr/>
        </p:nvSpPr>
        <p:spPr bwMode="auto">
          <a:xfrm flipH="1">
            <a:off x="1538288" y="3182938"/>
            <a:ext cx="209550"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72" name="Line 64"/>
          <p:cNvSpPr>
            <a:spLocks noChangeShapeType="1"/>
          </p:cNvSpPr>
          <p:nvPr/>
        </p:nvSpPr>
        <p:spPr bwMode="auto">
          <a:xfrm>
            <a:off x="1643063" y="3805238"/>
            <a:ext cx="1587" cy="17780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73" name="Freeform 65"/>
          <p:cNvSpPr>
            <a:spLocks/>
          </p:cNvSpPr>
          <p:nvPr/>
        </p:nvSpPr>
        <p:spPr bwMode="auto">
          <a:xfrm>
            <a:off x="1347788" y="4073525"/>
            <a:ext cx="131762" cy="168275"/>
          </a:xfrm>
          <a:custGeom>
            <a:avLst/>
            <a:gdLst>
              <a:gd name="T0" fmla="*/ 83 w 83"/>
              <a:gd name="T1" fmla="*/ 0 h 106"/>
              <a:gd name="T2" fmla="*/ 83 w 83"/>
              <a:gd name="T3" fmla="*/ 106 h 106"/>
              <a:gd name="T4" fmla="*/ 0 w 83"/>
              <a:gd name="T5" fmla="*/ 106 h 106"/>
            </a:gdLst>
            <a:ahLst/>
            <a:cxnLst>
              <a:cxn ang="0">
                <a:pos x="T0" y="T1"/>
              </a:cxn>
              <a:cxn ang="0">
                <a:pos x="T2" y="T3"/>
              </a:cxn>
              <a:cxn ang="0">
                <a:pos x="T4" y="T5"/>
              </a:cxn>
            </a:cxnLst>
            <a:rect l="0" t="0" r="r" b="b"/>
            <a:pathLst>
              <a:path w="83" h="106">
                <a:moveTo>
                  <a:pt x="83" y="0"/>
                </a:moveTo>
                <a:lnTo>
                  <a:pt x="83" y="106"/>
                </a:lnTo>
                <a:lnTo>
                  <a:pt x="0" y="106"/>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74" name="Freeform 66"/>
          <p:cNvSpPr>
            <a:spLocks/>
          </p:cNvSpPr>
          <p:nvPr/>
        </p:nvSpPr>
        <p:spPr bwMode="auto">
          <a:xfrm>
            <a:off x="1806575" y="4073525"/>
            <a:ext cx="131763" cy="168275"/>
          </a:xfrm>
          <a:custGeom>
            <a:avLst/>
            <a:gdLst>
              <a:gd name="T0" fmla="*/ 83 w 83"/>
              <a:gd name="T1" fmla="*/ 106 h 106"/>
              <a:gd name="T2" fmla="*/ 0 w 83"/>
              <a:gd name="T3" fmla="*/ 106 h 106"/>
              <a:gd name="T4" fmla="*/ 0 w 83"/>
              <a:gd name="T5" fmla="*/ 0 h 106"/>
            </a:gdLst>
            <a:ahLst/>
            <a:cxnLst>
              <a:cxn ang="0">
                <a:pos x="T0" y="T1"/>
              </a:cxn>
              <a:cxn ang="0">
                <a:pos x="T2" y="T3"/>
              </a:cxn>
              <a:cxn ang="0">
                <a:pos x="T4" y="T5"/>
              </a:cxn>
            </a:cxnLst>
            <a:rect l="0" t="0" r="r" b="b"/>
            <a:pathLst>
              <a:path w="83" h="106">
                <a:moveTo>
                  <a:pt x="83" y="106"/>
                </a:moveTo>
                <a:lnTo>
                  <a:pt x="0" y="106"/>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75" name="Line 67"/>
          <p:cNvSpPr>
            <a:spLocks noChangeShapeType="1"/>
          </p:cNvSpPr>
          <p:nvPr/>
        </p:nvSpPr>
        <p:spPr bwMode="auto">
          <a:xfrm flipH="1">
            <a:off x="1431925" y="4073525"/>
            <a:ext cx="422275"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76" name="Line 68"/>
          <p:cNvSpPr>
            <a:spLocks noChangeShapeType="1"/>
          </p:cNvSpPr>
          <p:nvPr/>
        </p:nvSpPr>
        <p:spPr bwMode="auto">
          <a:xfrm flipH="1">
            <a:off x="1538288" y="3983038"/>
            <a:ext cx="209550"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77" name="Line 69"/>
          <p:cNvSpPr>
            <a:spLocks noChangeShapeType="1"/>
          </p:cNvSpPr>
          <p:nvPr/>
        </p:nvSpPr>
        <p:spPr bwMode="auto">
          <a:xfrm>
            <a:off x="1643063" y="4605338"/>
            <a:ext cx="1587" cy="17780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78" name="Freeform 70"/>
          <p:cNvSpPr>
            <a:spLocks/>
          </p:cNvSpPr>
          <p:nvPr/>
        </p:nvSpPr>
        <p:spPr bwMode="auto">
          <a:xfrm>
            <a:off x="1347788" y="4873625"/>
            <a:ext cx="131762" cy="173038"/>
          </a:xfrm>
          <a:custGeom>
            <a:avLst/>
            <a:gdLst>
              <a:gd name="T0" fmla="*/ 83 w 83"/>
              <a:gd name="T1" fmla="*/ 0 h 109"/>
              <a:gd name="T2" fmla="*/ 83 w 83"/>
              <a:gd name="T3" fmla="*/ 109 h 109"/>
              <a:gd name="T4" fmla="*/ 0 w 83"/>
              <a:gd name="T5" fmla="*/ 109 h 109"/>
            </a:gdLst>
            <a:ahLst/>
            <a:cxnLst>
              <a:cxn ang="0">
                <a:pos x="T0" y="T1"/>
              </a:cxn>
              <a:cxn ang="0">
                <a:pos x="T2" y="T3"/>
              </a:cxn>
              <a:cxn ang="0">
                <a:pos x="T4" y="T5"/>
              </a:cxn>
            </a:cxnLst>
            <a:rect l="0" t="0" r="r" b="b"/>
            <a:pathLst>
              <a:path w="83" h="109">
                <a:moveTo>
                  <a:pt x="83" y="0"/>
                </a:moveTo>
                <a:lnTo>
                  <a:pt x="83" y="109"/>
                </a:lnTo>
                <a:lnTo>
                  <a:pt x="0" y="109"/>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79" name="Freeform 71"/>
          <p:cNvSpPr>
            <a:spLocks/>
          </p:cNvSpPr>
          <p:nvPr/>
        </p:nvSpPr>
        <p:spPr bwMode="auto">
          <a:xfrm>
            <a:off x="1806575" y="4873625"/>
            <a:ext cx="131763" cy="173038"/>
          </a:xfrm>
          <a:custGeom>
            <a:avLst/>
            <a:gdLst>
              <a:gd name="T0" fmla="*/ 83 w 83"/>
              <a:gd name="T1" fmla="*/ 109 h 109"/>
              <a:gd name="T2" fmla="*/ 0 w 83"/>
              <a:gd name="T3" fmla="*/ 109 h 109"/>
              <a:gd name="T4" fmla="*/ 0 w 83"/>
              <a:gd name="T5" fmla="*/ 0 h 109"/>
            </a:gdLst>
            <a:ahLst/>
            <a:cxnLst>
              <a:cxn ang="0">
                <a:pos x="T0" y="T1"/>
              </a:cxn>
              <a:cxn ang="0">
                <a:pos x="T2" y="T3"/>
              </a:cxn>
              <a:cxn ang="0">
                <a:pos x="T4" y="T5"/>
              </a:cxn>
            </a:cxnLst>
            <a:rect l="0" t="0" r="r" b="b"/>
            <a:pathLst>
              <a:path w="83" h="109">
                <a:moveTo>
                  <a:pt x="83" y="109"/>
                </a:moveTo>
                <a:lnTo>
                  <a:pt x="0" y="109"/>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80" name="Line 72"/>
          <p:cNvSpPr>
            <a:spLocks noChangeShapeType="1"/>
          </p:cNvSpPr>
          <p:nvPr/>
        </p:nvSpPr>
        <p:spPr bwMode="auto">
          <a:xfrm flipH="1">
            <a:off x="1431925" y="4873625"/>
            <a:ext cx="422275"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81" name="Line 73"/>
          <p:cNvSpPr>
            <a:spLocks noChangeShapeType="1"/>
          </p:cNvSpPr>
          <p:nvPr/>
        </p:nvSpPr>
        <p:spPr bwMode="auto">
          <a:xfrm flipH="1">
            <a:off x="1538288" y="4789488"/>
            <a:ext cx="209550"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82" name="Line 74"/>
          <p:cNvSpPr>
            <a:spLocks noChangeShapeType="1"/>
          </p:cNvSpPr>
          <p:nvPr/>
        </p:nvSpPr>
        <p:spPr bwMode="auto">
          <a:xfrm>
            <a:off x="1643063" y="2378075"/>
            <a:ext cx="1587" cy="625475"/>
          </a:xfrm>
          <a:prstGeom prst="line">
            <a:avLst/>
          </a:prstGeom>
          <a:noFill/>
          <a:ln w="19050">
            <a:solidFill>
              <a:srgbClr val="999999"/>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83" name="Line 75"/>
          <p:cNvSpPr>
            <a:spLocks noChangeShapeType="1"/>
          </p:cNvSpPr>
          <p:nvPr/>
        </p:nvSpPr>
        <p:spPr bwMode="auto">
          <a:xfrm>
            <a:off x="1347788" y="1787525"/>
            <a:ext cx="1587" cy="370205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87" name="Line 79"/>
          <p:cNvSpPr>
            <a:spLocks noChangeShapeType="1"/>
          </p:cNvSpPr>
          <p:nvPr/>
        </p:nvSpPr>
        <p:spPr bwMode="auto">
          <a:xfrm>
            <a:off x="6919913" y="2082800"/>
            <a:ext cx="1587" cy="340677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88" name="Line 80"/>
          <p:cNvSpPr>
            <a:spLocks noChangeShapeType="1"/>
          </p:cNvSpPr>
          <p:nvPr/>
        </p:nvSpPr>
        <p:spPr bwMode="auto">
          <a:xfrm>
            <a:off x="6192838" y="2082800"/>
            <a:ext cx="1587" cy="340677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92" name="Line 84"/>
          <p:cNvSpPr>
            <a:spLocks noChangeShapeType="1"/>
          </p:cNvSpPr>
          <p:nvPr/>
        </p:nvSpPr>
        <p:spPr bwMode="auto">
          <a:xfrm>
            <a:off x="2022475" y="2382838"/>
            <a:ext cx="1588" cy="258762"/>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93" name="Line 85"/>
          <p:cNvSpPr>
            <a:spLocks noChangeShapeType="1"/>
          </p:cNvSpPr>
          <p:nvPr/>
        </p:nvSpPr>
        <p:spPr bwMode="auto">
          <a:xfrm>
            <a:off x="2913063" y="4346575"/>
            <a:ext cx="1587" cy="1793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94" name="Freeform 86"/>
          <p:cNvSpPr>
            <a:spLocks/>
          </p:cNvSpPr>
          <p:nvPr/>
        </p:nvSpPr>
        <p:spPr bwMode="auto">
          <a:xfrm>
            <a:off x="3074988" y="4614863"/>
            <a:ext cx="131762" cy="174625"/>
          </a:xfrm>
          <a:custGeom>
            <a:avLst/>
            <a:gdLst>
              <a:gd name="T0" fmla="*/ 0 w 83"/>
              <a:gd name="T1" fmla="*/ 0 h 110"/>
              <a:gd name="T2" fmla="*/ 0 w 83"/>
              <a:gd name="T3" fmla="*/ 110 h 110"/>
              <a:gd name="T4" fmla="*/ 83 w 83"/>
              <a:gd name="T5" fmla="*/ 110 h 110"/>
            </a:gdLst>
            <a:ahLst/>
            <a:cxnLst>
              <a:cxn ang="0">
                <a:pos x="T0" y="T1"/>
              </a:cxn>
              <a:cxn ang="0">
                <a:pos x="T2" y="T3"/>
              </a:cxn>
              <a:cxn ang="0">
                <a:pos x="T4" y="T5"/>
              </a:cxn>
            </a:cxnLst>
            <a:rect l="0" t="0" r="r" b="b"/>
            <a:pathLst>
              <a:path w="83" h="110">
                <a:moveTo>
                  <a:pt x="0" y="0"/>
                </a:moveTo>
                <a:lnTo>
                  <a:pt x="0" y="110"/>
                </a:lnTo>
                <a:lnTo>
                  <a:pt x="83" y="11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95" name="Freeform 87"/>
          <p:cNvSpPr>
            <a:spLocks/>
          </p:cNvSpPr>
          <p:nvPr/>
        </p:nvSpPr>
        <p:spPr bwMode="auto">
          <a:xfrm>
            <a:off x="2617788" y="4614863"/>
            <a:ext cx="131762" cy="174625"/>
          </a:xfrm>
          <a:custGeom>
            <a:avLst/>
            <a:gdLst>
              <a:gd name="T0" fmla="*/ 0 w 83"/>
              <a:gd name="T1" fmla="*/ 110 h 110"/>
              <a:gd name="T2" fmla="*/ 83 w 83"/>
              <a:gd name="T3" fmla="*/ 110 h 110"/>
              <a:gd name="T4" fmla="*/ 83 w 83"/>
              <a:gd name="T5" fmla="*/ 0 h 110"/>
            </a:gdLst>
            <a:ahLst/>
            <a:cxnLst>
              <a:cxn ang="0">
                <a:pos x="T0" y="T1"/>
              </a:cxn>
              <a:cxn ang="0">
                <a:pos x="T2" y="T3"/>
              </a:cxn>
              <a:cxn ang="0">
                <a:pos x="T4" y="T5"/>
              </a:cxn>
            </a:cxnLst>
            <a:rect l="0" t="0" r="r" b="b"/>
            <a:pathLst>
              <a:path w="83" h="110">
                <a:moveTo>
                  <a:pt x="0" y="110"/>
                </a:moveTo>
                <a:lnTo>
                  <a:pt x="83" y="110"/>
                </a:lnTo>
                <a:lnTo>
                  <a:pt x="83"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096" name="Line 88"/>
          <p:cNvSpPr>
            <a:spLocks noChangeShapeType="1"/>
          </p:cNvSpPr>
          <p:nvPr/>
        </p:nvSpPr>
        <p:spPr bwMode="auto">
          <a:xfrm>
            <a:off x="2701925" y="4614863"/>
            <a:ext cx="420688"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97" name="Line 89"/>
          <p:cNvSpPr>
            <a:spLocks noChangeShapeType="1"/>
          </p:cNvSpPr>
          <p:nvPr/>
        </p:nvSpPr>
        <p:spPr bwMode="auto">
          <a:xfrm>
            <a:off x="2806700" y="4530725"/>
            <a:ext cx="211138"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98" name="Line 90"/>
          <p:cNvSpPr>
            <a:spLocks noChangeShapeType="1"/>
          </p:cNvSpPr>
          <p:nvPr/>
        </p:nvSpPr>
        <p:spPr bwMode="auto">
          <a:xfrm>
            <a:off x="3502025" y="4346575"/>
            <a:ext cx="1588" cy="1793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99" name="Freeform 91"/>
          <p:cNvSpPr>
            <a:spLocks/>
          </p:cNvSpPr>
          <p:nvPr/>
        </p:nvSpPr>
        <p:spPr bwMode="auto">
          <a:xfrm>
            <a:off x="3206750" y="4614863"/>
            <a:ext cx="138113" cy="174625"/>
          </a:xfrm>
          <a:custGeom>
            <a:avLst/>
            <a:gdLst>
              <a:gd name="T0" fmla="*/ 87 w 87"/>
              <a:gd name="T1" fmla="*/ 0 h 110"/>
              <a:gd name="T2" fmla="*/ 87 w 87"/>
              <a:gd name="T3" fmla="*/ 110 h 110"/>
              <a:gd name="T4" fmla="*/ 0 w 87"/>
              <a:gd name="T5" fmla="*/ 110 h 110"/>
            </a:gdLst>
            <a:ahLst/>
            <a:cxnLst>
              <a:cxn ang="0">
                <a:pos x="T0" y="T1"/>
              </a:cxn>
              <a:cxn ang="0">
                <a:pos x="T2" y="T3"/>
              </a:cxn>
              <a:cxn ang="0">
                <a:pos x="T4" y="T5"/>
              </a:cxn>
            </a:cxnLst>
            <a:rect l="0" t="0" r="r" b="b"/>
            <a:pathLst>
              <a:path w="87" h="110">
                <a:moveTo>
                  <a:pt x="87" y="0"/>
                </a:moveTo>
                <a:lnTo>
                  <a:pt x="87" y="110"/>
                </a:lnTo>
                <a:lnTo>
                  <a:pt x="0" y="11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00" name="Freeform 92"/>
          <p:cNvSpPr>
            <a:spLocks/>
          </p:cNvSpPr>
          <p:nvPr/>
        </p:nvSpPr>
        <p:spPr bwMode="auto">
          <a:xfrm>
            <a:off x="3665538" y="4614863"/>
            <a:ext cx="136525" cy="174625"/>
          </a:xfrm>
          <a:custGeom>
            <a:avLst/>
            <a:gdLst>
              <a:gd name="T0" fmla="*/ 86 w 86"/>
              <a:gd name="T1" fmla="*/ 110 h 110"/>
              <a:gd name="T2" fmla="*/ 0 w 86"/>
              <a:gd name="T3" fmla="*/ 110 h 110"/>
              <a:gd name="T4" fmla="*/ 0 w 86"/>
              <a:gd name="T5" fmla="*/ 0 h 110"/>
            </a:gdLst>
            <a:ahLst/>
            <a:cxnLst>
              <a:cxn ang="0">
                <a:pos x="T0" y="T1"/>
              </a:cxn>
              <a:cxn ang="0">
                <a:pos x="T2" y="T3"/>
              </a:cxn>
              <a:cxn ang="0">
                <a:pos x="T4" y="T5"/>
              </a:cxn>
            </a:cxnLst>
            <a:rect l="0" t="0" r="r" b="b"/>
            <a:pathLst>
              <a:path w="86" h="110">
                <a:moveTo>
                  <a:pt x="86" y="110"/>
                </a:moveTo>
                <a:lnTo>
                  <a:pt x="0" y="110"/>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01" name="Line 93"/>
          <p:cNvSpPr>
            <a:spLocks noChangeShapeType="1"/>
          </p:cNvSpPr>
          <p:nvPr/>
        </p:nvSpPr>
        <p:spPr bwMode="auto">
          <a:xfrm flipH="1">
            <a:off x="3297238" y="4614863"/>
            <a:ext cx="420687"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02" name="Line 94"/>
          <p:cNvSpPr>
            <a:spLocks noChangeShapeType="1"/>
          </p:cNvSpPr>
          <p:nvPr/>
        </p:nvSpPr>
        <p:spPr bwMode="auto">
          <a:xfrm flipH="1">
            <a:off x="3397250" y="4530725"/>
            <a:ext cx="209550"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03" name="Line 95"/>
          <p:cNvSpPr>
            <a:spLocks noChangeShapeType="1"/>
          </p:cNvSpPr>
          <p:nvPr/>
        </p:nvSpPr>
        <p:spPr bwMode="auto">
          <a:xfrm>
            <a:off x="3206750" y="4789488"/>
            <a:ext cx="1588" cy="257175"/>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04" name="Line 96"/>
          <p:cNvSpPr>
            <a:spLocks noChangeShapeType="1"/>
          </p:cNvSpPr>
          <p:nvPr/>
        </p:nvSpPr>
        <p:spPr bwMode="auto">
          <a:xfrm>
            <a:off x="3502025" y="3546475"/>
            <a:ext cx="1588" cy="1793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05" name="Freeform 97"/>
          <p:cNvSpPr>
            <a:spLocks/>
          </p:cNvSpPr>
          <p:nvPr/>
        </p:nvSpPr>
        <p:spPr bwMode="auto">
          <a:xfrm>
            <a:off x="3206750" y="3814763"/>
            <a:ext cx="138113" cy="168275"/>
          </a:xfrm>
          <a:custGeom>
            <a:avLst/>
            <a:gdLst>
              <a:gd name="T0" fmla="*/ 87 w 87"/>
              <a:gd name="T1" fmla="*/ 0 h 106"/>
              <a:gd name="T2" fmla="*/ 87 w 87"/>
              <a:gd name="T3" fmla="*/ 106 h 106"/>
              <a:gd name="T4" fmla="*/ 0 w 87"/>
              <a:gd name="T5" fmla="*/ 106 h 106"/>
            </a:gdLst>
            <a:ahLst/>
            <a:cxnLst>
              <a:cxn ang="0">
                <a:pos x="T0" y="T1"/>
              </a:cxn>
              <a:cxn ang="0">
                <a:pos x="T2" y="T3"/>
              </a:cxn>
              <a:cxn ang="0">
                <a:pos x="T4" y="T5"/>
              </a:cxn>
            </a:cxnLst>
            <a:rect l="0" t="0" r="r" b="b"/>
            <a:pathLst>
              <a:path w="87" h="106">
                <a:moveTo>
                  <a:pt x="87" y="0"/>
                </a:moveTo>
                <a:lnTo>
                  <a:pt x="87" y="106"/>
                </a:lnTo>
                <a:lnTo>
                  <a:pt x="0" y="106"/>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06" name="Freeform 98"/>
          <p:cNvSpPr>
            <a:spLocks/>
          </p:cNvSpPr>
          <p:nvPr/>
        </p:nvSpPr>
        <p:spPr bwMode="auto">
          <a:xfrm>
            <a:off x="3665538" y="3814763"/>
            <a:ext cx="136525" cy="168275"/>
          </a:xfrm>
          <a:custGeom>
            <a:avLst/>
            <a:gdLst>
              <a:gd name="T0" fmla="*/ 86 w 86"/>
              <a:gd name="T1" fmla="*/ 106 h 106"/>
              <a:gd name="T2" fmla="*/ 0 w 86"/>
              <a:gd name="T3" fmla="*/ 106 h 106"/>
              <a:gd name="T4" fmla="*/ 0 w 86"/>
              <a:gd name="T5" fmla="*/ 0 h 106"/>
            </a:gdLst>
            <a:ahLst/>
            <a:cxnLst>
              <a:cxn ang="0">
                <a:pos x="T0" y="T1"/>
              </a:cxn>
              <a:cxn ang="0">
                <a:pos x="T2" y="T3"/>
              </a:cxn>
              <a:cxn ang="0">
                <a:pos x="T4" y="T5"/>
              </a:cxn>
            </a:cxnLst>
            <a:rect l="0" t="0" r="r" b="b"/>
            <a:pathLst>
              <a:path w="86" h="106">
                <a:moveTo>
                  <a:pt x="86" y="106"/>
                </a:moveTo>
                <a:lnTo>
                  <a:pt x="0" y="106"/>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07" name="Line 99"/>
          <p:cNvSpPr>
            <a:spLocks noChangeShapeType="1"/>
          </p:cNvSpPr>
          <p:nvPr/>
        </p:nvSpPr>
        <p:spPr bwMode="auto">
          <a:xfrm flipH="1">
            <a:off x="3297238" y="3814763"/>
            <a:ext cx="420687"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08" name="Line 100"/>
          <p:cNvSpPr>
            <a:spLocks noChangeShapeType="1"/>
          </p:cNvSpPr>
          <p:nvPr/>
        </p:nvSpPr>
        <p:spPr bwMode="auto">
          <a:xfrm flipH="1">
            <a:off x="3397250" y="3730625"/>
            <a:ext cx="209550"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09" name="Line 101"/>
          <p:cNvSpPr>
            <a:spLocks noChangeShapeType="1"/>
          </p:cNvSpPr>
          <p:nvPr/>
        </p:nvSpPr>
        <p:spPr bwMode="auto">
          <a:xfrm>
            <a:off x="3502025" y="1939925"/>
            <a:ext cx="1588" cy="1793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10" name="Freeform 102"/>
          <p:cNvSpPr>
            <a:spLocks/>
          </p:cNvSpPr>
          <p:nvPr/>
        </p:nvSpPr>
        <p:spPr bwMode="auto">
          <a:xfrm>
            <a:off x="3206750" y="2209800"/>
            <a:ext cx="138113" cy="173038"/>
          </a:xfrm>
          <a:custGeom>
            <a:avLst/>
            <a:gdLst>
              <a:gd name="T0" fmla="*/ 87 w 87"/>
              <a:gd name="T1" fmla="*/ 0 h 109"/>
              <a:gd name="T2" fmla="*/ 87 w 87"/>
              <a:gd name="T3" fmla="*/ 109 h 109"/>
              <a:gd name="T4" fmla="*/ 0 w 87"/>
              <a:gd name="T5" fmla="*/ 109 h 109"/>
            </a:gdLst>
            <a:ahLst/>
            <a:cxnLst>
              <a:cxn ang="0">
                <a:pos x="T0" y="T1"/>
              </a:cxn>
              <a:cxn ang="0">
                <a:pos x="T2" y="T3"/>
              </a:cxn>
              <a:cxn ang="0">
                <a:pos x="T4" y="T5"/>
              </a:cxn>
            </a:cxnLst>
            <a:rect l="0" t="0" r="r" b="b"/>
            <a:pathLst>
              <a:path w="87" h="109">
                <a:moveTo>
                  <a:pt x="87" y="0"/>
                </a:moveTo>
                <a:lnTo>
                  <a:pt x="87" y="109"/>
                </a:lnTo>
                <a:lnTo>
                  <a:pt x="0" y="109"/>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11" name="Freeform 103"/>
          <p:cNvSpPr>
            <a:spLocks/>
          </p:cNvSpPr>
          <p:nvPr/>
        </p:nvSpPr>
        <p:spPr bwMode="auto">
          <a:xfrm>
            <a:off x="3665538" y="2209800"/>
            <a:ext cx="136525" cy="173038"/>
          </a:xfrm>
          <a:custGeom>
            <a:avLst/>
            <a:gdLst>
              <a:gd name="T0" fmla="*/ 86 w 86"/>
              <a:gd name="T1" fmla="*/ 109 h 109"/>
              <a:gd name="T2" fmla="*/ 0 w 86"/>
              <a:gd name="T3" fmla="*/ 109 h 109"/>
              <a:gd name="T4" fmla="*/ 0 w 86"/>
              <a:gd name="T5" fmla="*/ 0 h 109"/>
            </a:gdLst>
            <a:ahLst/>
            <a:cxnLst>
              <a:cxn ang="0">
                <a:pos x="T0" y="T1"/>
              </a:cxn>
              <a:cxn ang="0">
                <a:pos x="T2" y="T3"/>
              </a:cxn>
              <a:cxn ang="0">
                <a:pos x="T4" y="T5"/>
              </a:cxn>
            </a:cxnLst>
            <a:rect l="0" t="0" r="r" b="b"/>
            <a:pathLst>
              <a:path w="86" h="109">
                <a:moveTo>
                  <a:pt x="86" y="109"/>
                </a:moveTo>
                <a:lnTo>
                  <a:pt x="0" y="109"/>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12" name="Line 104"/>
          <p:cNvSpPr>
            <a:spLocks noChangeShapeType="1"/>
          </p:cNvSpPr>
          <p:nvPr/>
        </p:nvSpPr>
        <p:spPr bwMode="auto">
          <a:xfrm flipH="1">
            <a:off x="3297238" y="2209800"/>
            <a:ext cx="420687"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13" name="Line 105"/>
          <p:cNvSpPr>
            <a:spLocks noChangeShapeType="1"/>
          </p:cNvSpPr>
          <p:nvPr/>
        </p:nvSpPr>
        <p:spPr bwMode="auto">
          <a:xfrm flipH="1">
            <a:off x="3397250" y="2125663"/>
            <a:ext cx="209550"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14" name="Line 106"/>
          <p:cNvSpPr>
            <a:spLocks noChangeShapeType="1"/>
          </p:cNvSpPr>
          <p:nvPr/>
        </p:nvSpPr>
        <p:spPr bwMode="auto">
          <a:xfrm>
            <a:off x="3206750" y="3983038"/>
            <a:ext cx="1588" cy="258762"/>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15" name="Line 107"/>
          <p:cNvSpPr>
            <a:spLocks noChangeShapeType="1"/>
          </p:cNvSpPr>
          <p:nvPr/>
        </p:nvSpPr>
        <p:spPr bwMode="auto">
          <a:xfrm>
            <a:off x="4349750" y="3546475"/>
            <a:ext cx="1588" cy="1793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16" name="Freeform 108"/>
          <p:cNvSpPr>
            <a:spLocks/>
          </p:cNvSpPr>
          <p:nvPr/>
        </p:nvSpPr>
        <p:spPr bwMode="auto">
          <a:xfrm>
            <a:off x="4049713" y="3814763"/>
            <a:ext cx="136525" cy="168275"/>
          </a:xfrm>
          <a:custGeom>
            <a:avLst/>
            <a:gdLst>
              <a:gd name="T0" fmla="*/ 86 w 86"/>
              <a:gd name="T1" fmla="*/ 0 h 106"/>
              <a:gd name="T2" fmla="*/ 86 w 86"/>
              <a:gd name="T3" fmla="*/ 106 h 106"/>
              <a:gd name="T4" fmla="*/ 0 w 86"/>
              <a:gd name="T5" fmla="*/ 106 h 106"/>
            </a:gdLst>
            <a:ahLst/>
            <a:cxnLst>
              <a:cxn ang="0">
                <a:pos x="T0" y="T1"/>
              </a:cxn>
              <a:cxn ang="0">
                <a:pos x="T2" y="T3"/>
              </a:cxn>
              <a:cxn ang="0">
                <a:pos x="T4" y="T5"/>
              </a:cxn>
            </a:cxnLst>
            <a:rect l="0" t="0" r="r" b="b"/>
            <a:pathLst>
              <a:path w="86" h="106">
                <a:moveTo>
                  <a:pt x="86" y="0"/>
                </a:moveTo>
                <a:lnTo>
                  <a:pt x="86" y="106"/>
                </a:lnTo>
                <a:lnTo>
                  <a:pt x="0" y="106"/>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17" name="Freeform 109"/>
          <p:cNvSpPr>
            <a:spLocks/>
          </p:cNvSpPr>
          <p:nvPr/>
        </p:nvSpPr>
        <p:spPr bwMode="auto">
          <a:xfrm>
            <a:off x="4508500" y="3814763"/>
            <a:ext cx="136525" cy="168275"/>
          </a:xfrm>
          <a:custGeom>
            <a:avLst/>
            <a:gdLst>
              <a:gd name="T0" fmla="*/ 86 w 86"/>
              <a:gd name="T1" fmla="*/ 106 h 106"/>
              <a:gd name="T2" fmla="*/ 0 w 86"/>
              <a:gd name="T3" fmla="*/ 106 h 106"/>
              <a:gd name="T4" fmla="*/ 0 w 86"/>
              <a:gd name="T5" fmla="*/ 0 h 106"/>
            </a:gdLst>
            <a:ahLst/>
            <a:cxnLst>
              <a:cxn ang="0">
                <a:pos x="T0" y="T1"/>
              </a:cxn>
              <a:cxn ang="0">
                <a:pos x="T2" y="T3"/>
              </a:cxn>
              <a:cxn ang="0">
                <a:pos x="T4" y="T5"/>
              </a:cxn>
            </a:cxnLst>
            <a:rect l="0" t="0" r="r" b="b"/>
            <a:pathLst>
              <a:path w="86" h="106">
                <a:moveTo>
                  <a:pt x="86" y="106"/>
                </a:moveTo>
                <a:lnTo>
                  <a:pt x="0" y="106"/>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18" name="Line 110"/>
          <p:cNvSpPr>
            <a:spLocks noChangeShapeType="1"/>
          </p:cNvSpPr>
          <p:nvPr/>
        </p:nvSpPr>
        <p:spPr bwMode="auto">
          <a:xfrm flipH="1">
            <a:off x="4138613" y="3814763"/>
            <a:ext cx="422275"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19" name="Line 111"/>
          <p:cNvSpPr>
            <a:spLocks noChangeShapeType="1"/>
          </p:cNvSpPr>
          <p:nvPr/>
        </p:nvSpPr>
        <p:spPr bwMode="auto">
          <a:xfrm flipH="1">
            <a:off x="4238625" y="3730625"/>
            <a:ext cx="215900"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20" name="Line 112"/>
          <p:cNvSpPr>
            <a:spLocks noChangeShapeType="1"/>
          </p:cNvSpPr>
          <p:nvPr/>
        </p:nvSpPr>
        <p:spPr bwMode="auto">
          <a:xfrm>
            <a:off x="4049713" y="3983038"/>
            <a:ext cx="1587" cy="258762"/>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21" name="Line 113"/>
          <p:cNvSpPr>
            <a:spLocks noChangeShapeType="1"/>
          </p:cNvSpPr>
          <p:nvPr/>
        </p:nvSpPr>
        <p:spPr bwMode="auto">
          <a:xfrm>
            <a:off x="6740525" y="3841750"/>
            <a:ext cx="179388"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22" name="Line 114"/>
          <p:cNvSpPr>
            <a:spLocks noChangeShapeType="1"/>
          </p:cNvSpPr>
          <p:nvPr/>
        </p:nvSpPr>
        <p:spPr bwMode="auto">
          <a:xfrm>
            <a:off x="4940300" y="2746375"/>
            <a:ext cx="1588" cy="1793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23" name="Freeform 115"/>
          <p:cNvSpPr>
            <a:spLocks/>
          </p:cNvSpPr>
          <p:nvPr/>
        </p:nvSpPr>
        <p:spPr bwMode="auto">
          <a:xfrm>
            <a:off x="5102225" y="3009900"/>
            <a:ext cx="138113" cy="173038"/>
          </a:xfrm>
          <a:custGeom>
            <a:avLst/>
            <a:gdLst>
              <a:gd name="T0" fmla="*/ 0 w 87"/>
              <a:gd name="T1" fmla="*/ 0 h 109"/>
              <a:gd name="T2" fmla="*/ 0 w 87"/>
              <a:gd name="T3" fmla="*/ 109 h 109"/>
              <a:gd name="T4" fmla="*/ 87 w 87"/>
              <a:gd name="T5" fmla="*/ 109 h 109"/>
            </a:gdLst>
            <a:ahLst/>
            <a:cxnLst>
              <a:cxn ang="0">
                <a:pos x="T0" y="T1"/>
              </a:cxn>
              <a:cxn ang="0">
                <a:pos x="T2" y="T3"/>
              </a:cxn>
              <a:cxn ang="0">
                <a:pos x="T4" y="T5"/>
              </a:cxn>
            </a:cxnLst>
            <a:rect l="0" t="0" r="r" b="b"/>
            <a:pathLst>
              <a:path w="87" h="109">
                <a:moveTo>
                  <a:pt x="0" y="0"/>
                </a:moveTo>
                <a:lnTo>
                  <a:pt x="0" y="109"/>
                </a:lnTo>
                <a:lnTo>
                  <a:pt x="87" y="109"/>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24" name="Freeform 116"/>
          <p:cNvSpPr>
            <a:spLocks/>
          </p:cNvSpPr>
          <p:nvPr/>
        </p:nvSpPr>
        <p:spPr bwMode="auto">
          <a:xfrm>
            <a:off x="4645025" y="3009900"/>
            <a:ext cx="136525" cy="173038"/>
          </a:xfrm>
          <a:custGeom>
            <a:avLst/>
            <a:gdLst>
              <a:gd name="T0" fmla="*/ 0 w 86"/>
              <a:gd name="T1" fmla="*/ 109 h 109"/>
              <a:gd name="T2" fmla="*/ 86 w 86"/>
              <a:gd name="T3" fmla="*/ 109 h 109"/>
              <a:gd name="T4" fmla="*/ 86 w 86"/>
              <a:gd name="T5" fmla="*/ 0 h 109"/>
            </a:gdLst>
            <a:ahLst/>
            <a:cxnLst>
              <a:cxn ang="0">
                <a:pos x="T0" y="T1"/>
              </a:cxn>
              <a:cxn ang="0">
                <a:pos x="T2" y="T3"/>
              </a:cxn>
              <a:cxn ang="0">
                <a:pos x="T4" y="T5"/>
              </a:cxn>
            </a:cxnLst>
            <a:rect l="0" t="0" r="r" b="b"/>
            <a:pathLst>
              <a:path w="86" h="109">
                <a:moveTo>
                  <a:pt x="0" y="109"/>
                </a:moveTo>
                <a:lnTo>
                  <a:pt x="86" y="109"/>
                </a:lnTo>
                <a:lnTo>
                  <a:pt x="86"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25" name="Line 117"/>
          <p:cNvSpPr>
            <a:spLocks noChangeShapeType="1"/>
          </p:cNvSpPr>
          <p:nvPr/>
        </p:nvSpPr>
        <p:spPr bwMode="auto">
          <a:xfrm>
            <a:off x="4729163" y="3009900"/>
            <a:ext cx="420687"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26" name="Line 118"/>
          <p:cNvSpPr>
            <a:spLocks noChangeShapeType="1"/>
          </p:cNvSpPr>
          <p:nvPr/>
        </p:nvSpPr>
        <p:spPr bwMode="auto">
          <a:xfrm>
            <a:off x="4833938" y="2925763"/>
            <a:ext cx="215900"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27" name="Line 119"/>
          <p:cNvSpPr>
            <a:spLocks noChangeShapeType="1"/>
          </p:cNvSpPr>
          <p:nvPr/>
        </p:nvSpPr>
        <p:spPr bwMode="auto">
          <a:xfrm>
            <a:off x="5240338" y="3182938"/>
            <a:ext cx="1587" cy="258762"/>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28" name="Line 120"/>
          <p:cNvSpPr>
            <a:spLocks noChangeShapeType="1"/>
          </p:cNvSpPr>
          <p:nvPr/>
        </p:nvSpPr>
        <p:spPr bwMode="auto">
          <a:xfrm>
            <a:off x="6740525" y="3735388"/>
            <a:ext cx="1588" cy="21113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29" name="Line 121"/>
          <p:cNvSpPr>
            <a:spLocks noChangeShapeType="1"/>
          </p:cNvSpPr>
          <p:nvPr/>
        </p:nvSpPr>
        <p:spPr bwMode="auto">
          <a:xfrm>
            <a:off x="5935663" y="3841750"/>
            <a:ext cx="257175"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30" name="Line 122"/>
          <p:cNvSpPr>
            <a:spLocks noChangeShapeType="1"/>
          </p:cNvSpPr>
          <p:nvPr/>
        </p:nvSpPr>
        <p:spPr bwMode="auto">
          <a:xfrm>
            <a:off x="5935663" y="3735388"/>
            <a:ext cx="1587" cy="106362"/>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31" name="Line 123"/>
          <p:cNvSpPr>
            <a:spLocks noChangeShapeType="1"/>
          </p:cNvSpPr>
          <p:nvPr/>
        </p:nvSpPr>
        <p:spPr bwMode="auto">
          <a:xfrm>
            <a:off x="5935663" y="2346325"/>
            <a:ext cx="257175"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32" name="Line 124"/>
          <p:cNvSpPr>
            <a:spLocks noChangeShapeType="1"/>
          </p:cNvSpPr>
          <p:nvPr/>
        </p:nvSpPr>
        <p:spPr bwMode="auto">
          <a:xfrm>
            <a:off x="5935663" y="2935288"/>
            <a:ext cx="1587" cy="21113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33" name="Line 125"/>
          <p:cNvSpPr>
            <a:spLocks noChangeShapeType="1"/>
          </p:cNvSpPr>
          <p:nvPr/>
        </p:nvSpPr>
        <p:spPr bwMode="auto">
          <a:xfrm>
            <a:off x="6740525" y="4541838"/>
            <a:ext cx="1588" cy="2047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34" name="Line 126"/>
          <p:cNvSpPr>
            <a:spLocks noChangeShapeType="1"/>
          </p:cNvSpPr>
          <p:nvPr/>
        </p:nvSpPr>
        <p:spPr bwMode="auto">
          <a:xfrm>
            <a:off x="3206750" y="2382838"/>
            <a:ext cx="1588" cy="258762"/>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35" name="Line 127"/>
          <p:cNvSpPr>
            <a:spLocks noChangeShapeType="1"/>
          </p:cNvSpPr>
          <p:nvPr/>
        </p:nvSpPr>
        <p:spPr bwMode="auto">
          <a:xfrm>
            <a:off x="2617788" y="1787525"/>
            <a:ext cx="1587" cy="3554413"/>
          </a:xfrm>
          <a:prstGeom prst="line">
            <a:avLst/>
          </a:prstGeom>
          <a:noFill/>
          <a:ln w="19050">
            <a:solidFill>
              <a:srgbClr val="999999"/>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36" name="Line 128"/>
          <p:cNvSpPr>
            <a:spLocks noChangeShapeType="1"/>
          </p:cNvSpPr>
          <p:nvPr/>
        </p:nvSpPr>
        <p:spPr bwMode="auto">
          <a:xfrm>
            <a:off x="5372100" y="1787525"/>
            <a:ext cx="1758950" cy="1588"/>
          </a:xfrm>
          <a:prstGeom prst="line">
            <a:avLst/>
          </a:prstGeom>
          <a:noFill/>
          <a:ln w="19050">
            <a:solidFill>
              <a:srgbClr val="999999"/>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37" name="Line 129"/>
          <p:cNvSpPr>
            <a:spLocks noChangeShapeType="1"/>
          </p:cNvSpPr>
          <p:nvPr/>
        </p:nvSpPr>
        <p:spPr bwMode="auto">
          <a:xfrm>
            <a:off x="5508625" y="1493838"/>
            <a:ext cx="1622425"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38" name="Line 130"/>
          <p:cNvSpPr>
            <a:spLocks noChangeShapeType="1"/>
          </p:cNvSpPr>
          <p:nvPr/>
        </p:nvSpPr>
        <p:spPr bwMode="auto">
          <a:xfrm>
            <a:off x="3802063" y="1787525"/>
            <a:ext cx="1587" cy="3554413"/>
          </a:xfrm>
          <a:prstGeom prst="line">
            <a:avLst/>
          </a:prstGeom>
          <a:noFill/>
          <a:ln w="19050">
            <a:solidFill>
              <a:srgbClr val="999999"/>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40" name="Line 132"/>
          <p:cNvSpPr>
            <a:spLocks noChangeShapeType="1"/>
          </p:cNvSpPr>
          <p:nvPr/>
        </p:nvSpPr>
        <p:spPr bwMode="auto">
          <a:xfrm>
            <a:off x="2317750" y="3546475"/>
            <a:ext cx="1588" cy="1793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41" name="Freeform 133"/>
          <p:cNvSpPr>
            <a:spLocks/>
          </p:cNvSpPr>
          <p:nvPr/>
        </p:nvSpPr>
        <p:spPr bwMode="auto">
          <a:xfrm>
            <a:off x="2022475" y="3814763"/>
            <a:ext cx="131763" cy="168275"/>
          </a:xfrm>
          <a:custGeom>
            <a:avLst/>
            <a:gdLst>
              <a:gd name="T0" fmla="*/ 83 w 83"/>
              <a:gd name="T1" fmla="*/ 0 h 106"/>
              <a:gd name="T2" fmla="*/ 83 w 83"/>
              <a:gd name="T3" fmla="*/ 106 h 106"/>
              <a:gd name="T4" fmla="*/ 0 w 83"/>
              <a:gd name="T5" fmla="*/ 106 h 106"/>
            </a:gdLst>
            <a:ahLst/>
            <a:cxnLst>
              <a:cxn ang="0">
                <a:pos x="T0" y="T1"/>
              </a:cxn>
              <a:cxn ang="0">
                <a:pos x="T2" y="T3"/>
              </a:cxn>
              <a:cxn ang="0">
                <a:pos x="T4" y="T5"/>
              </a:cxn>
            </a:cxnLst>
            <a:rect l="0" t="0" r="r" b="b"/>
            <a:pathLst>
              <a:path w="83" h="106">
                <a:moveTo>
                  <a:pt x="83" y="0"/>
                </a:moveTo>
                <a:lnTo>
                  <a:pt x="83" y="106"/>
                </a:lnTo>
                <a:lnTo>
                  <a:pt x="0" y="106"/>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42" name="Freeform 134"/>
          <p:cNvSpPr>
            <a:spLocks/>
          </p:cNvSpPr>
          <p:nvPr/>
        </p:nvSpPr>
        <p:spPr bwMode="auto">
          <a:xfrm>
            <a:off x="2479675" y="3814763"/>
            <a:ext cx="138113" cy="168275"/>
          </a:xfrm>
          <a:custGeom>
            <a:avLst/>
            <a:gdLst>
              <a:gd name="T0" fmla="*/ 87 w 87"/>
              <a:gd name="T1" fmla="*/ 106 h 106"/>
              <a:gd name="T2" fmla="*/ 0 w 87"/>
              <a:gd name="T3" fmla="*/ 106 h 106"/>
              <a:gd name="T4" fmla="*/ 0 w 87"/>
              <a:gd name="T5" fmla="*/ 0 h 106"/>
            </a:gdLst>
            <a:ahLst/>
            <a:cxnLst>
              <a:cxn ang="0">
                <a:pos x="T0" y="T1"/>
              </a:cxn>
              <a:cxn ang="0">
                <a:pos x="T2" y="T3"/>
              </a:cxn>
              <a:cxn ang="0">
                <a:pos x="T4" y="T5"/>
              </a:cxn>
            </a:cxnLst>
            <a:rect l="0" t="0" r="r" b="b"/>
            <a:pathLst>
              <a:path w="87" h="106">
                <a:moveTo>
                  <a:pt x="87" y="106"/>
                </a:moveTo>
                <a:lnTo>
                  <a:pt x="0" y="106"/>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9143" name="Line 135"/>
          <p:cNvSpPr>
            <a:spLocks noChangeShapeType="1"/>
          </p:cNvSpPr>
          <p:nvPr/>
        </p:nvSpPr>
        <p:spPr bwMode="auto">
          <a:xfrm flipH="1">
            <a:off x="2106613" y="3814763"/>
            <a:ext cx="420687"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44" name="Line 136"/>
          <p:cNvSpPr>
            <a:spLocks noChangeShapeType="1"/>
          </p:cNvSpPr>
          <p:nvPr/>
        </p:nvSpPr>
        <p:spPr bwMode="auto">
          <a:xfrm flipH="1">
            <a:off x="2211388" y="3730625"/>
            <a:ext cx="211137"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45" name="Line 137"/>
          <p:cNvSpPr>
            <a:spLocks noChangeShapeType="1"/>
          </p:cNvSpPr>
          <p:nvPr/>
        </p:nvSpPr>
        <p:spPr bwMode="auto">
          <a:xfrm>
            <a:off x="2022475" y="3983038"/>
            <a:ext cx="1588" cy="258762"/>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49" name="Line 141"/>
          <p:cNvSpPr>
            <a:spLocks noChangeShapeType="1"/>
          </p:cNvSpPr>
          <p:nvPr/>
        </p:nvSpPr>
        <p:spPr bwMode="auto">
          <a:xfrm>
            <a:off x="6740525" y="5341938"/>
            <a:ext cx="179388" cy="1587"/>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50" name="Line 142"/>
          <p:cNvSpPr>
            <a:spLocks noChangeShapeType="1"/>
          </p:cNvSpPr>
          <p:nvPr/>
        </p:nvSpPr>
        <p:spPr bwMode="auto">
          <a:xfrm>
            <a:off x="4645025" y="1787525"/>
            <a:ext cx="1588" cy="3554413"/>
          </a:xfrm>
          <a:prstGeom prst="line">
            <a:avLst/>
          </a:prstGeom>
          <a:noFill/>
          <a:ln w="19050">
            <a:solidFill>
              <a:srgbClr val="999999"/>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51" name="Line 143"/>
          <p:cNvSpPr>
            <a:spLocks noChangeShapeType="1"/>
          </p:cNvSpPr>
          <p:nvPr/>
        </p:nvSpPr>
        <p:spPr bwMode="auto">
          <a:xfrm>
            <a:off x="6740525" y="3041650"/>
            <a:ext cx="1588" cy="104775"/>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52" name="Line 144"/>
          <p:cNvSpPr>
            <a:spLocks noChangeShapeType="1"/>
          </p:cNvSpPr>
          <p:nvPr/>
        </p:nvSpPr>
        <p:spPr bwMode="auto">
          <a:xfrm>
            <a:off x="5372100" y="3041650"/>
            <a:ext cx="1758950" cy="1588"/>
          </a:xfrm>
          <a:prstGeom prst="line">
            <a:avLst/>
          </a:prstGeom>
          <a:noFill/>
          <a:ln w="19050">
            <a:solidFill>
              <a:srgbClr val="999999"/>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53" name="Line 145"/>
          <p:cNvSpPr>
            <a:spLocks noChangeShapeType="1"/>
          </p:cNvSpPr>
          <p:nvPr/>
        </p:nvSpPr>
        <p:spPr bwMode="auto">
          <a:xfrm>
            <a:off x="5372100" y="4646613"/>
            <a:ext cx="1758950" cy="1587"/>
          </a:xfrm>
          <a:prstGeom prst="line">
            <a:avLst/>
          </a:prstGeom>
          <a:noFill/>
          <a:ln w="19050">
            <a:solidFill>
              <a:srgbClr val="999999"/>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54" name="Line 146"/>
          <p:cNvSpPr>
            <a:spLocks noChangeShapeType="1"/>
          </p:cNvSpPr>
          <p:nvPr/>
        </p:nvSpPr>
        <p:spPr bwMode="auto">
          <a:xfrm>
            <a:off x="1643063" y="1793875"/>
            <a:ext cx="1587" cy="3548063"/>
          </a:xfrm>
          <a:prstGeom prst="line">
            <a:avLst/>
          </a:prstGeom>
          <a:noFill/>
          <a:ln w="19050">
            <a:solidFill>
              <a:srgbClr val="999999"/>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55" name="Rectangle 147"/>
          <p:cNvSpPr>
            <a:spLocks noChangeArrowheads="1"/>
          </p:cNvSpPr>
          <p:nvPr/>
        </p:nvSpPr>
        <p:spPr bwMode="auto">
          <a:xfrm>
            <a:off x="1438275" y="1568450"/>
            <a:ext cx="404813"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56" name="Rectangle 148"/>
          <p:cNvSpPr>
            <a:spLocks noChangeArrowheads="1"/>
          </p:cNvSpPr>
          <p:nvPr/>
        </p:nvSpPr>
        <p:spPr bwMode="auto">
          <a:xfrm>
            <a:off x="2409825" y="1568450"/>
            <a:ext cx="404813"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57" name="Rectangle 149"/>
          <p:cNvSpPr>
            <a:spLocks noChangeArrowheads="1"/>
          </p:cNvSpPr>
          <p:nvPr/>
        </p:nvSpPr>
        <p:spPr bwMode="auto">
          <a:xfrm>
            <a:off x="3595688" y="1568450"/>
            <a:ext cx="404812"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58" name="Rectangle 150"/>
          <p:cNvSpPr>
            <a:spLocks noChangeArrowheads="1"/>
          </p:cNvSpPr>
          <p:nvPr/>
        </p:nvSpPr>
        <p:spPr bwMode="auto">
          <a:xfrm>
            <a:off x="4440238" y="1568450"/>
            <a:ext cx="404812"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59" name="Rectangle 151"/>
          <p:cNvSpPr>
            <a:spLocks noChangeArrowheads="1"/>
          </p:cNvSpPr>
          <p:nvPr/>
        </p:nvSpPr>
        <p:spPr bwMode="auto">
          <a:xfrm>
            <a:off x="7192963" y="4545013"/>
            <a:ext cx="404812"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60" name="Rectangle 152"/>
          <p:cNvSpPr>
            <a:spLocks noChangeArrowheads="1"/>
          </p:cNvSpPr>
          <p:nvPr/>
        </p:nvSpPr>
        <p:spPr bwMode="auto">
          <a:xfrm>
            <a:off x="7192963" y="2943225"/>
            <a:ext cx="404812"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61" name="Rectangle 153"/>
          <p:cNvSpPr>
            <a:spLocks noChangeArrowheads="1"/>
          </p:cNvSpPr>
          <p:nvPr/>
        </p:nvSpPr>
        <p:spPr bwMode="auto">
          <a:xfrm>
            <a:off x="7192963" y="1673225"/>
            <a:ext cx="404812"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GND</a:t>
            </a:r>
            <a:endParaRPr lang="en-US"/>
          </a:p>
        </p:txBody>
      </p:sp>
      <p:sp>
        <p:nvSpPr>
          <p:cNvPr id="299162" name="Rectangle 154"/>
          <p:cNvSpPr>
            <a:spLocks noChangeArrowheads="1"/>
          </p:cNvSpPr>
          <p:nvPr/>
        </p:nvSpPr>
        <p:spPr bwMode="auto">
          <a:xfrm>
            <a:off x="1181100" y="5518150"/>
            <a:ext cx="119063"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V</a:t>
            </a:r>
            <a:endParaRPr lang="en-US"/>
          </a:p>
        </p:txBody>
      </p:sp>
      <p:sp>
        <p:nvSpPr>
          <p:cNvPr id="299163" name="Rectangle 155"/>
          <p:cNvSpPr>
            <a:spLocks noChangeArrowheads="1"/>
          </p:cNvSpPr>
          <p:nvPr/>
        </p:nvSpPr>
        <p:spPr bwMode="auto">
          <a:xfrm>
            <a:off x="1303338" y="5603875"/>
            <a:ext cx="2127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0">
                <a:solidFill>
                  <a:srgbClr val="000000"/>
                </a:solidFill>
                <a:latin typeface="Times Ten Roman" charset="0"/>
              </a:rPr>
              <a:t>DD</a:t>
            </a:r>
            <a:endParaRPr lang="en-US"/>
          </a:p>
        </p:txBody>
      </p:sp>
      <p:sp>
        <p:nvSpPr>
          <p:cNvPr id="299164" name="Rectangle 156"/>
          <p:cNvSpPr>
            <a:spLocks noChangeArrowheads="1"/>
          </p:cNvSpPr>
          <p:nvPr/>
        </p:nvSpPr>
        <p:spPr bwMode="auto">
          <a:xfrm>
            <a:off x="7192963" y="1381125"/>
            <a:ext cx="119062"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V</a:t>
            </a:r>
            <a:endParaRPr lang="en-US"/>
          </a:p>
        </p:txBody>
      </p:sp>
      <p:sp>
        <p:nvSpPr>
          <p:cNvPr id="299165" name="Rectangle 157"/>
          <p:cNvSpPr>
            <a:spLocks noChangeArrowheads="1"/>
          </p:cNvSpPr>
          <p:nvPr/>
        </p:nvSpPr>
        <p:spPr bwMode="auto">
          <a:xfrm>
            <a:off x="7315200" y="1466850"/>
            <a:ext cx="2127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0">
                <a:solidFill>
                  <a:srgbClr val="000000"/>
                </a:solidFill>
                <a:latin typeface="Times Ten Roman" charset="0"/>
              </a:rPr>
              <a:t>DD</a:t>
            </a:r>
            <a:endParaRPr lang="en-US"/>
          </a:p>
        </p:txBody>
      </p:sp>
      <p:sp>
        <p:nvSpPr>
          <p:cNvPr id="299166" name="Rectangle 158"/>
          <p:cNvSpPr>
            <a:spLocks noChangeArrowheads="1"/>
          </p:cNvSpPr>
          <p:nvPr/>
        </p:nvSpPr>
        <p:spPr bwMode="auto">
          <a:xfrm>
            <a:off x="2820988" y="5518150"/>
            <a:ext cx="128587"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67" name="Rectangle 159"/>
          <p:cNvSpPr>
            <a:spLocks noChangeArrowheads="1"/>
          </p:cNvSpPr>
          <p:nvPr/>
        </p:nvSpPr>
        <p:spPr bwMode="auto">
          <a:xfrm>
            <a:off x="2951163" y="5599113"/>
            <a:ext cx="635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0</a:t>
            </a:r>
            <a:endParaRPr lang="en-US"/>
          </a:p>
        </p:txBody>
      </p:sp>
      <p:sp>
        <p:nvSpPr>
          <p:cNvPr id="299168" name="Rectangle 160"/>
          <p:cNvSpPr>
            <a:spLocks noChangeArrowheads="1"/>
          </p:cNvSpPr>
          <p:nvPr/>
        </p:nvSpPr>
        <p:spPr bwMode="auto">
          <a:xfrm>
            <a:off x="2224088" y="5518150"/>
            <a:ext cx="128587"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69" name="Rectangle 161"/>
          <p:cNvSpPr>
            <a:spLocks noChangeArrowheads="1"/>
          </p:cNvSpPr>
          <p:nvPr/>
        </p:nvSpPr>
        <p:spPr bwMode="auto">
          <a:xfrm>
            <a:off x="2355850" y="5599113"/>
            <a:ext cx="635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0</a:t>
            </a:r>
            <a:endParaRPr lang="en-US"/>
          </a:p>
        </p:txBody>
      </p:sp>
      <p:sp>
        <p:nvSpPr>
          <p:cNvPr id="299170" name="Line 162"/>
          <p:cNvSpPr>
            <a:spLocks noChangeShapeType="1"/>
          </p:cNvSpPr>
          <p:nvPr/>
        </p:nvSpPr>
        <p:spPr bwMode="auto">
          <a:xfrm>
            <a:off x="2259013" y="5530850"/>
            <a:ext cx="111125"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71" name="Rectangle 163"/>
          <p:cNvSpPr>
            <a:spLocks noChangeArrowheads="1"/>
          </p:cNvSpPr>
          <p:nvPr/>
        </p:nvSpPr>
        <p:spPr bwMode="auto">
          <a:xfrm>
            <a:off x="3414713" y="5518150"/>
            <a:ext cx="128587"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72" name="Rectangle 164"/>
          <p:cNvSpPr>
            <a:spLocks noChangeArrowheads="1"/>
          </p:cNvSpPr>
          <p:nvPr/>
        </p:nvSpPr>
        <p:spPr bwMode="auto">
          <a:xfrm>
            <a:off x="3546475" y="5599113"/>
            <a:ext cx="635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1</a:t>
            </a:r>
            <a:endParaRPr lang="en-US"/>
          </a:p>
        </p:txBody>
      </p:sp>
      <p:sp>
        <p:nvSpPr>
          <p:cNvPr id="299173" name="Line 165"/>
          <p:cNvSpPr>
            <a:spLocks noChangeShapeType="1"/>
          </p:cNvSpPr>
          <p:nvPr/>
        </p:nvSpPr>
        <p:spPr bwMode="auto">
          <a:xfrm>
            <a:off x="3449638" y="5530850"/>
            <a:ext cx="111125"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74" name="Rectangle 166"/>
          <p:cNvSpPr>
            <a:spLocks noChangeArrowheads="1"/>
          </p:cNvSpPr>
          <p:nvPr/>
        </p:nvSpPr>
        <p:spPr bwMode="auto">
          <a:xfrm>
            <a:off x="6134100" y="5518150"/>
            <a:ext cx="55563"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f</a:t>
            </a:r>
            <a:endParaRPr lang="en-US"/>
          </a:p>
        </p:txBody>
      </p:sp>
      <p:sp>
        <p:nvSpPr>
          <p:cNvPr id="299175" name="Rectangle 167"/>
          <p:cNvSpPr>
            <a:spLocks noChangeArrowheads="1"/>
          </p:cNvSpPr>
          <p:nvPr/>
        </p:nvSpPr>
        <p:spPr bwMode="auto">
          <a:xfrm>
            <a:off x="6189663" y="5599113"/>
            <a:ext cx="635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0</a:t>
            </a:r>
            <a:endParaRPr lang="en-US"/>
          </a:p>
        </p:txBody>
      </p:sp>
      <p:sp>
        <p:nvSpPr>
          <p:cNvPr id="299176" name="Line 168"/>
          <p:cNvSpPr>
            <a:spLocks noChangeShapeType="1"/>
          </p:cNvSpPr>
          <p:nvPr/>
        </p:nvSpPr>
        <p:spPr bwMode="auto">
          <a:xfrm>
            <a:off x="6129338" y="5530850"/>
            <a:ext cx="111125"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77" name="Rectangle 169"/>
          <p:cNvSpPr>
            <a:spLocks noChangeArrowheads="1"/>
          </p:cNvSpPr>
          <p:nvPr/>
        </p:nvSpPr>
        <p:spPr bwMode="auto">
          <a:xfrm>
            <a:off x="6861175" y="5518150"/>
            <a:ext cx="55563"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f</a:t>
            </a:r>
            <a:endParaRPr lang="en-US"/>
          </a:p>
        </p:txBody>
      </p:sp>
      <p:sp>
        <p:nvSpPr>
          <p:cNvPr id="299178" name="Rectangle 170"/>
          <p:cNvSpPr>
            <a:spLocks noChangeArrowheads="1"/>
          </p:cNvSpPr>
          <p:nvPr/>
        </p:nvSpPr>
        <p:spPr bwMode="auto">
          <a:xfrm>
            <a:off x="6916738" y="5599113"/>
            <a:ext cx="635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1</a:t>
            </a:r>
            <a:endParaRPr lang="en-US"/>
          </a:p>
        </p:txBody>
      </p:sp>
      <p:sp>
        <p:nvSpPr>
          <p:cNvPr id="299179" name="Line 171"/>
          <p:cNvSpPr>
            <a:spLocks noChangeShapeType="1"/>
          </p:cNvSpPr>
          <p:nvPr/>
        </p:nvSpPr>
        <p:spPr bwMode="auto">
          <a:xfrm>
            <a:off x="6856413" y="5530850"/>
            <a:ext cx="111125"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80" name="Rectangle 172"/>
          <p:cNvSpPr>
            <a:spLocks noChangeArrowheads="1"/>
          </p:cNvSpPr>
          <p:nvPr/>
        </p:nvSpPr>
        <p:spPr bwMode="auto">
          <a:xfrm>
            <a:off x="3830638" y="5518150"/>
            <a:ext cx="128587"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81" name="Rectangle 173"/>
          <p:cNvSpPr>
            <a:spLocks noChangeArrowheads="1"/>
          </p:cNvSpPr>
          <p:nvPr/>
        </p:nvSpPr>
        <p:spPr bwMode="auto">
          <a:xfrm>
            <a:off x="3962400" y="5599113"/>
            <a:ext cx="635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1</a:t>
            </a:r>
            <a:endParaRPr lang="en-US"/>
          </a:p>
        </p:txBody>
      </p:sp>
      <p:sp>
        <p:nvSpPr>
          <p:cNvPr id="299182" name="Rectangle 174"/>
          <p:cNvSpPr>
            <a:spLocks noChangeArrowheads="1"/>
          </p:cNvSpPr>
          <p:nvPr/>
        </p:nvSpPr>
        <p:spPr bwMode="auto">
          <a:xfrm>
            <a:off x="4845050" y="5518150"/>
            <a:ext cx="128588"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83" name="Rectangle 175"/>
          <p:cNvSpPr>
            <a:spLocks noChangeArrowheads="1"/>
          </p:cNvSpPr>
          <p:nvPr/>
        </p:nvSpPr>
        <p:spPr bwMode="auto">
          <a:xfrm>
            <a:off x="4975225" y="5599113"/>
            <a:ext cx="635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2</a:t>
            </a:r>
            <a:endParaRPr lang="en-US"/>
          </a:p>
        </p:txBody>
      </p:sp>
      <p:sp>
        <p:nvSpPr>
          <p:cNvPr id="299184" name="Rectangle 176"/>
          <p:cNvSpPr>
            <a:spLocks noChangeArrowheads="1"/>
          </p:cNvSpPr>
          <p:nvPr/>
        </p:nvSpPr>
        <p:spPr bwMode="auto">
          <a:xfrm>
            <a:off x="4251325" y="5518150"/>
            <a:ext cx="128588"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Times Ten Roman" charset="0"/>
              </a:rPr>
              <a:t>X</a:t>
            </a:r>
            <a:endParaRPr lang="en-US"/>
          </a:p>
        </p:txBody>
      </p:sp>
      <p:sp>
        <p:nvSpPr>
          <p:cNvPr id="299185" name="Rectangle 177"/>
          <p:cNvSpPr>
            <a:spLocks noChangeArrowheads="1"/>
          </p:cNvSpPr>
          <p:nvPr/>
        </p:nvSpPr>
        <p:spPr bwMode="auto">
          <a:xfrm>
            <a:off x="4383088" y="5599113"/>
            <a:ext cx="635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b="0" i="0">
                <a:solidFill>
                  <a:srgbClr val="000000"/>
                </a:solidFill>
                <a:latin typeface="Times Ten Roman" charset="0"/>
              </a:rPr>
              <a:t>2</a:t>
            </a:r>
            <a:endParaRPr lang="en-US"/>
          </a:p>
        </p:txBody>
      </p:sp>
      <p:sp>
        <p:nvSpPr>
          <p:cNvPr id="299186" name="Line 178"/>
          <p:cNvSpPr>
            <a:spLocks noChangeShapeType="1"/>
          </p:cNvSpPr>
          <p:nvPr/>
        </p:nvSpPr>
        <p:spPr bwMode="auto">
          <a:xfrm>
            <a:off x="4302125" y="5530850"/>
            <a:ext cx="115888" cy="1588"/>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87" name="Rectangle 179"/>
          <p:cNvSpPr>
            <a:spLocks noChangeArrowheads="1"/>
          </p:cNvSpPr>
          <p:nvPr/>
        </p:nvSpPr>
        <p:spPr bwMode="auto">
          <a:xfrm>
            <a:off x="2708275" y="5892800"/>
            <a:ext cx="1103313"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i="0">
                <a:solidFill>
                  <a:srgbClr val="000000"/>
                </a:solidFill>
              </a:rPr>
              <a:t>AND-plane</a:t>
            </a:r>
            <a:endParaRPr lang="en-US" sz="3200"/>
          </a:p>
        </p:txBody>
      </p:sp>
      <p:sp>
        <p:nvSpPr>
          <p:cNvPr id="299188" name="Rectangle 180"/>
          <p:cNvSpPr>
            <a:spLocks noChangeArrowheads="1"/>
          </p:cNvSpPr>
          <p:nvPr/>
        </p:nvSpPr>
        <p:spPr bwMode="auto">
          <a:xfrm>
            <a:off x="6189663" y="5892800"/>
            <a:ext cx="96043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i="0">
                <a:solidFill>
                  <a:srgbClr val="000000"/>
                </a:solidFill>
              </a:rPr>
              <a:t>OR-plane</a:t>
            </a:r>
            <a:endParaRPr lang="en-US" sz="3200"/>
          </a:p>
        </p:txBody>
      </p:sp>
      <p:sp>
        <p:nvSpPr>
          <p:cNvPr id="299189" name="Oval 181"/>
          <p:cNvSpPr>
            <a:spLocks noChangeArrowheads="1"/>
          </p:cNvSpPr>
          <p:nvPr/>
        </p:nvSpPr>
        <p:spPr bwMode="auto">
          <a:xfrm>
            <a:off x="1990725" y="2609850"/>
            <a:ext cx="63500" cy="61913"/>
          </a:xfrm>
          <a:prstGeom prst="ellipse">
            <a:avLst/>
          </a:prstGeom>
          <a:solidFill>
            <a:srgbClr val="000000"/>
          </a:solidFill>
          <a:ln w="19050">
            <a:solidFill>
              <a:srgbClr val="000000"/>
            </a:solidFill>
            <a:round/>
            <a:headEnd/>
            <a:tailEnd/>
          </a:ln>
        </p:spPr>
        <p:txBody>
          <a:bodyPr/>
          <a:lstStyle/>
          <a:p>
            <a:endParaRPr lang="en-US"/>
          </a:p>
        </p:txBody>
      </p:sp>
      <p:sp>
        <p:nvSpPr>
          <p:cNvPr id="299190" name="Oval 182"/>
          <p:cNvSpPr>
            <a:spLocks noChangeArrowheads="1"/>
          </p:cNvSpPr>
          <p:nvPr/>
        </p:nvSpPr>
        <p:spPr bwMode="auto">
          <a:xfrm>
            <a:off x="2586038" y="23510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1" name="Oval 183"/>
          <p:cNvSpPr>
            <a:spLocks noChangeArrowheads="1"/>
          </p:cNvSpPr>
          <p:nvPr/>
        </p:nvSpPr>
        <p:spPr bwMode="auto">
          <a:xfrm>
            <a:off x="1990725" y="421005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2" name="Oval 184"/>
          <p:cNvSpPr>
            <a:spLocks noChangeArrowheads="1"/>
          </p:cNvSpPr>
          <p:nvPr/>
        </p:nvSpPr>
        <p:spPr bwMode="auto">
          <a:xfrm>
            <a:off x="2586038" y="39512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3" name="Oval 185"/>
          <p:cNvSpPr>
            <a:spLocks noChangeArrowheads="1"/>
          </p:cNvSpPr>
          <p:nvPr/>
        </p:nvSpPr>
        <p:spPr bwMode="auto">
          <a:xfrm>
            <a:off x="2586038" y="475773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4" name="Oval 186"/>
          <p:cNvSpPr>
            <a:spLocks noChangeArrowheads="1"/>
          </p:cNvSpPr>
          <p:nvPr/>
        </p:nvSpPr>
        <p:spPr bwMode="auto">
          <a:xfrm>
            <a:off x="3175000" y="5014913"/>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5" name="Oval 187"/>
          <p:cNvSpPr>
            <a:spLocks noChangeArrowheads="1"/>
          </p:cNvSpPr>
          <p:nvPr/>
        </p:nvSpPr>
        <p:spPr bwMode="auto">
          <a:xfrm>
            <a:off x="3770313" y="475773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6" name="Oval 188"/>
          <p:cNvSpPr>
            <a:spLocks noChangeArrowheads="1"/>
          </p:cNvSpPr>
          <p:nvPr/>
        </p:nvSpPr>
        <p:spPr bwMode="auto">
          <a:xfrm>
            <a:off x="3175000" y="421005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7" name="Oval 189"/>
          <p:cNvSpPr>
            <a:spLocks noChangeArrowheads="1"/>
          </p:cNvSpPr>
          <p:nvPr/>
        </p:nvSpPr>
        <p:spPr bwMode="auto">
          <a:xfrm>
            <a:off x="3175000" y="2609850"/>
            <a:ext cx="63500" cy="61913"/>
          </a:xfrm>
          <a:prstGeom prst="ellipse">
            <a:avLst/>
          </a:prstGeom>
          <a:solidFill>
            <a:srgbClr val="000000"/>
          </a:solidFill>
          <a:ln w="19050">
            <a:solidFill>
              <a:srgbClr val="000000"/>
            </a:solidFill>
            <a:round/>
            <a:headEnd/>
            <a:tailEnd/>
          </a:ln>
        </p:spPr>
        <p:txBody>
          <a:bodyPr/>
          <a:lstStyle/>
          <a:p>
            <a:endParaRPr lang="en-US"/>
          </a:p>
        </p:txBody>
      </p:sp>
      <p:sp>
        <p:nvSpPr>
          <p:cNvPr id="299198" name="Oval 190"/>
          <p:cNvSpPr>
            <a:spLocks noChangeArrowheads="1"/>
          </p:cNvSpPr>
          <p:nvPr/>
        </p:nvSpPr>
        <p:spPr bwMode="auto">
          <a:xfrm>
            <a:off x="3770313" y="23510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199" name="Oval 191"/>
          <p:cNvSpPr>
            <a:spLocks noChangeArrowheads="1"/>
          </p:cNvSpPr>
          <p:nvPr/>
        </p:nvSpPr>
        <p:spPr bwMode="auto">
          <a:xfrm>
            <a:off x="3770313" y="39512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0" name="Oval 192"/>
          <p:cNvSpPr>
            <a:spLocks noChangeArrowheads="1"/>
          </p:cNvSpPr>
          <p:nvPr/>
        </p:nvSpPr>
        <p:spPr bwMode="auto">
          <a:xfrm>
            <a:off x="4613275" y="31511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1" name="Oval 193"/>
          <p:cNvSpPr>
            <a:spLocks noChangeArrowheads="1"/>
          </p:cNvSpPr>
          <p:nvPr/>
        </p:nvSpPr>
        <p:spPr bwMode="auto">
          <a:xfrm>
            <a:off x="5208588" y="340995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2" name="Oval 194"/>
          <p:cNvSpPr>
            <a:spLocks noChangeArrowheads="1"/>
          </p:cNvSpPr>
          <p:nvPr/>
        </p:nvSpPr>
        <p:spPr bwMode="auto">
          <a:xfrm>
            <a:off x="5903913" y="3009900"/>
            <a:ext cx="61912" cy="63500"/>
          </a:xfrm>
          <a:prstGeom prst="ellipse">
            <a:avLst/>
          </a:prstGeom>
          <a:solidFill>
            <a:srgbClr val="000000"/>
          </a:solidFill>
          <a:ln w="19050">
            <a:solidFill>
              <a:srgbClr val="000000"/>
            </a:solidFill>
            <a:round/>
            <a:headEnd/>
            <a:tailEnd/>
          </a:ln>
        </p:spPr>
        <p:txBody>
          <a:bodyPr/>
          <a:lstStyle/>
          <a:p>
            <a:endParaRPr lang="en-US"/>
          </a:p>
        </p:txBody>
      </p:sp>
      <p:sp>
        <p:nvSpPr>
          <p:cNvPr id="299203" name="Oval 195"/>
          <p:cNvSpPr>
            <a:spLocks noChangeArrowheads="1"/>
          </p:cNvSpPr>
          <p:nvPr/>
        </p:nvSpPr>
        <p:spPr bwMode="auto">
          <a:xfrm>
            <a:off x="6708775" y="300990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4" name="Oval 196"/>
          <p:cNvSpPr>
            <a:spLocks noChangeArrowheads="1"/>
          </p:cNvSpPr>
          <p:nvPr/>
        </p:nvSpPr>
        <p:spPr bwMode="auto">
          <a:xfrm>
            <a:off x="6161088" y="381000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5" name="Oval 197"/>
          <p:cNvSpPr>
            <a:spLocks noChangeArrowheads="1"/>
          </p:cNvSpPr>
          <p:nvPr/>
        </p:nvSpPr>
        <p:spPr bwMode="auto">
          <a:xfrm>
            <a:off x="6888163" y="381000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6" name="Oval 198"/>
          <p:cNvSpPr>
            <a:spLocks noChangeArrowheads="1"/>
          </p:cNvSpPr>
          <p:nvPr/>
        </p:nvSpPr>
        <p:spPr bwMode="auto">
          <a:xfrm>
            <a:off x="6888163" y="53101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7" name="Oval 199"/>
          <p:cNvSpPr>
            <a:spLocks noChangeArrowheads="1"/>
          </p:cNvSpPr>
          <p:nvPr/>
        </p:nvSpPr>
        <p:spPr bwMode="auto">
          <a:xfrm>
            <a:off x="6708775" y="4614863"/>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8" name="Oval 200"/>
          <p:cNvSpPr>
            <a:spLocks noChangeArrowheads="1"/>
          </p:cNvSpPr>
          <p:nvPr/>
        </p:nvSpPr>
        <p:spPr bwMode="auto">
          <a:xfrm>
            <a:off x="6161088" y="2314575"/>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09" name="Oval 201"/>
          <p:cNvSpPr>
            <a:spLocks noChangeArrowheads="1"/>
          </p:cNvSpPr>
          <p:nvPr/>
        </p:nvSpPr>
        <p:spPr bwMode="auto">
          <a:xfrm>
            <a:off x="4017963" y="4210050"/>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10" name="Oval 202"/>
          <p:cNvSpPr>
            <a:spLocks noChangeArrowheads="1"/>
          </p:cNvSpPr>
          <p:nvPr/>
        </p:nvSpPr>
        <p:spPr bwMode="auto">
          <a:xfrm>
            <a:off x="4613275" y="3951288"/>
            <a:ext cx="63500" cy="63500"/>
          </a:xfrm>
          <a:prstGeom prst="ellipse">
            <a:avLst/>
          </a:prstGeom>
          <a:solidFill>
            <a:srgbClr val="000000"/>
          </a:solidFill>
          <a:ln w="19050">
            <a:solidFill>
              <a:srgbClr val="000000"/>
            </a:solidFill>
            <a:round/>
            <a:headEnd/>
            <a:tailEnd/>
          </a:ln>
        </p:spPr>
        <p:txBody>
          <a:bodyPr/>
          <a:lstStyle/>
          <a:p>
            <a:endParaRPr lang="en-US"/>
          </a:p>
        </p:txBody>
      </p:sp>
      <p:sp>
        <p:nvSpPr>
          <p:cNvPr id="299211" name="Oval 203"/>
          <p:cNvSpPr>
            <a:spLocks noChangeArrowheads="1"/>
          </p:cNvSpPr>
          <p:nvPr/>
        </p:nvSpPr>
        <p:spPr bwMode="auto">
          <a:xfrm>
            <a:off x="1616075" y="2325688"/>
            <a:ext cx="53975" cy="52387"/>
          </a:xfrm>
          <a:prstGeom prst="ellipse">
            <a:avLst/>
          </a:prstGeom>
          <a:solidFill>
            <a:srgbClr val="FFFFFF"/>
          </a:solidFill>
          <a:ln w="19050">
            <a:solidFill>
              <a:srgbClr val="000000"/>
            </a:solidFill>
            <a:miter lim="800000"/>
            <a:headEnd/>
            <a:tailEnd/>
          </a:ln>
        </p:spPr>
        <p:txBody>
          <a:bodyPr/>
          <a:lstStyle/>
          <a:p>
            <a:endParaRPr lang="en-US"/>
          </a:p>
        </p:txBody>
      </p:sp>
      <p:sp>
        <p:nvSpPr>
          <p:cNvPr id="299212" name="Oval 204"/>
          <p:cNvSpPr>
            <a:spLocks noChangeArrowheads="1"/>
          </p:cNvSpPr>
          <p:nvPr/>
        </p:nvSpPr>
        <p:spPr bwMode="auto">
          <a:xfrm>
            <a:off x="1616075" y="3125788"/>
            <a:ext cx="53975" cy="57150"/>
          </a:xfrm>
          <a:prstGeom prst="ellipse">
            <a:avLst/>
          </a:prstGeom>
          <a:solidFill>
            <a:srgbClr val="FFFFFF"/>
          </a:solidFill>
          <a:ln w="19050">
            <a:solidFill>
              <a:srgbClr val="000000"/>
            </a:solidFill>
            <a:miter lim="800000"/>
            <a:headEnd/>
            <a:tailEnd/>
          </a:ln>
        </p:spPr>
        <p:txBody>
          <a:bodyPr/>
          <a:lstStyle/>
          <a:p>
            <a:endParaRPr lang="en-US"/>
          </a:p>
        </p:txBody>
      </p:sp>
      <p:sp>
        <p:nvSpPr>
          <p:cNvPr id="299213" name="Oval 205"/>
          <p:cNvSpPr>
            <a:spLocks noChangeArrowheads="1"/>
          </p:cNvSpPr>
          <p:nvPr/>
        </p:nvSpPr>
        <p:spPr bwMode="auto">
          <a:xfrm>
            <a:off x="1616075" y="3925888"/>
            <a:ext cx="53975" cy="57150"/>
          </a:xfrm>
          <a:prstGeom prst="ellipse">
            <a:avLst/>
          </a:prstGeom>
          <a:solidFill>
            <a:srgbClr val="FFFFFF"/>
          </a:solidFill>
          <a:ln w="19050">
            <a:solidFill>
              <a:srgbClr val="000000"/>
            </a:solidFill>
            <a:miter lim="800000"/>
            <a:headEnd/>
            <a:tailEnd/>
          </a:ln>
        </p:spPr>
        <p:txBody>
          <a:bodyPr/>
          <a:lstStyle/>
          <a:p>
            <a:endParaRPr lang="en-US"/>
          </a:p>
        </p:txBody>
      </p:sp>
      <p:sp>
        <p:nvSpPr>
          <p:cNvPr id="299214" name="Oval 206"/>
          <p:cNvSpPr>
            <a:spLocks noChangeArrowheads="1"/>
          </p:cNvSpPr>
          <p:nvPr/>
        </p:nvSpPr>
        <p:spPr bwMode="auto">
          <a:xfrm>
            <a:off x="1616075" y="4730750"/>
            <a:ext cx="53975" cy="52388"/>
          </a:xfrm>
          <a:prstGeom prst="ellipse">
            <a:avLst/>
          </a:prstGeom>
          <a:solidFill>
            <a:srgbClr val="FFFFFF"/>
          </a:solidFill>
          <a:ln w="19050">
            <a:solidFill>
              <a:srgbClr val="000000"/>
            </a:solidFill>
            <a:miter lim="800000"/>
            <a:headEnd/>
            <a:tailEnd/>
          </a:ln>
        </p:spPr>
        <p:txBody>
          <a:bodyPr/>
          <a:lstStyle/>
          <a:p>
            <a:endParaRPr lang="en-US"/>
          </a:p>
        </p:txBody>
      </p:sp>
      <p:sp>
        <p:nvSpPr>
          <p:cNvPr id="299215" name="Oval 207"/>
          <p:cNvSpPr>
            <a:spLocks noChangeArrowheads="1"/>
          </p:cNvSpPr>
          <p:nvPr/>
        </p:nvSpPr>
        <p:spPr bwMode="auto">
          <a:xfrm>
            <a:off x="6604000" y="1762125"/>
            <a:ext cx="52388" cy="52388"/>
          </a:xfrm>
          <a:prstGeom prst="ellipse">
            <a:avLst/>
          </a:prstGeom>
          <a:solidFill>
            <a:srgbClr val="FFFFFF"/>
          </a:solidFill>
          <a:ln w="19050">
            <a:solidFill>
              <a:srgbClr val="000000"/>
            </a:solidFill>
            <a:miter lim="800000"/>
            <a:headEnd/>
            <a:tailEnd/>
          </a:ln>
        </p:spPr>
        <p:txBody>
          <a:bodyPr/>
          <a:lstStyle/>
          <a:p>
            <a:endParaRPr lang="en-US"/>
          </a:p>
        </p:txBody>
      </p:sp>
      <p:sp>
        <p:nvSpPr>
          <p:cNvPr id="299216" name="Oval 208"/>
          <p:cNvSpPr>
            <a:spLocks noChangeArrowheads="1"/>
          </p:cNvSpPr>
          <p:nvPr/>
        </p:nvSpPr>
        <p:spPr bwMode="auto">
          <a:xfrm>
            <a:off x="5872163" y="1762125"/>
            <a:ext cx="57150" cy="52388"/>
          </a:xfrm>
          <a:prstGeom prst="ellipse">
            <a:avLst/>
          </a:prstGeom>
          <a:solidFill>
            <a:srgbClr val="FFFFFF"/>
          </a:solidFill>
          <a:ln w="19050">
            <a:solidFill>
              <a:srgbClr val="000000"/>
            </a:solidFill>
            <a:miter lim="800000"/>
            <a:headEnd/>
            <a:tailEnd/>
          </a:ln>
        </p:spPr>
        <p:txBody>
          <a:bodyPr/>
          <a:lstStyle/>
          <a:p>
            <a:endParaRPr lang="en-US"/>
          </a:p>
        </p:txBody>
      </p:sp>
      <p:sp>
        <p:nvSpPr>
          <p:cNvPr id="299084" name="Line 76"/>
          <p:cNvSpPr>
            <a:spLocks noChangeShapeType="1"/>
          </p:cNvSpPr>
          <p:nvPr/>
        </p:nvSpPr>
        <p:spPr bwMode="auto">
          <a:xfrm>
            <a:off x="2317750" y="1787525"/>
            <a:ext cx="1588" cy="3702050"/>
          </a:xfrm>
          <a:prstGeom prst="line">
            <a:avLst/>
          </a:prstGeom>
          <a:noFill/>
          <a:ln w="19050">
            <a:solidFill>
              <a:srgbClr val="FF33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85" name="Line 77"/>
          <p:cNvSpPr>
            <a:spLocks noChangeShapeType="1"/>
          </p:cNvSpPr>
          <p:nvPr/>
        </p:nvSpPr>
        <p:spPr bwMode="auto">
          <a:xfrm>
            <a:off x="2913063" y="1787525"/>
            <a:ext cx="1587" cy="3702050"/>
          </a:xfrm>
          <a:prstGeom prst="line">
            <a:avLst/>
          </a:prstGeom>
          <a:noFill/>
          <a:ln w="19050">
            <a:solidFill>
              <a:srgbClr val="FF33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86" name="Line 78"/>
          <p:cNvSpPr>
            <a:spLocks noChangeShapeType="1"/>
          </p:cNvSpPr>
          <p:nvPr/>
        </p:nvSpPr>
        <p:spPr bwMode="auto">
          <a:xfrm>
            <a:off x="3502025" y="1787525"/>
            <a:ext cx="1588" cy="3702050"/>
          </a:xfrm>
          <a:prstGeom prst="line">
            <a:avLst/>
          </a:prstGeom>
          <a:noFill/>
          <a:ln w="19050">
            <a:solidFill>
              <a:srgbClr val="FF33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89" name="Line 81"/>
          <p:cNvSpPr>
            <a:spLocks noChangeShapeType="1"/>
          </p:cNvSpPr>
          <p:nvPr/>
        </p:nvSpPr>
        <p:spPr bwMode="auto">
          <a:xfrm>
            <a:off x="4349750" y="1787525"/>
            <a:ext cx="1588" cy="3702050"/>
          </a:xfrm>
          <a:prstGeom prst="line">
            <a:avLst/>
          </a:prstGeom>
          <a:noFill/>
          <a:ln w="19050">
            <a:solidFill>
              <a:srgbClr val="FF33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90" name="Line 82"/>
          <p:cNvSpPr>
            <a:spLocks noChangeShapeType="1"/>
          </p:cNvSpPr>
          <p:nvPr/>
        </p:nvSpPr>
        <p:spPr bwMode="auto">
          <a:xfrm>
            <a:off x="4940300" y="1787525"/>
            <a:ext cx="1588" cy="3702050"/>
          </a:xfrm>
          <a:prstGeom prst="line">
            <a:avLst/>
          </a:prstGeom>
          <a:noFill/>
          <a:ln w="19050">
            <a:solidFill>
              <a:srgbClr val="FF33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091" name="Line 83"/>
          <p:cNvSpPr>
            <a:spLocks noChangeShapeType="1"/>
          </p:cNvSpPr>
          <p:nvPr/>
        </p:nvSpPr>
        <p:spPr bwMode="auto">
          <a:xfrm>
            <a:off x="3929063" y="1787525"/>
            <a:ext cx="1587" cy="3702050"/>
          </a:xfrm>
          <a:prstGeom prst="line">
            <a:avLst/>
          </a:prstGeom>
          <a:noFill/>
          <a:ln w="19050">
            <a:solidFill>
              <a:srgbClr val="FF33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39" name="Line 131"/>
          <p:cNvSpPr>
            <a:spLocks noChangeShapeType="1"/>
          </p:cNvSpPr>
          <p:nvPr/>
        </p:nvSpPr>
        <p:spPr bwMode="auto">
          <a:xfrm>
            <a:off x="1938338" y="2641600"/>
            <a:ext cx="5192712" cy="1588"/>
          </a:xfrm>
          <a:prstGeom prst="line">
            <a:avLst/>
          </a:prstGeom>
          <a:noFill/>
          <a:ln w="19050">
            <a:solidFill>
              <a:schemeClr val="folHlink"/>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46" name="Line 138"/>
          <p:cNvSpPr>
            <a:spLocks noChangeShapeType="1"/>
          </p:cNvSpPr>
          <p:nvPr/>
        </p:nvSpPr>
        <p:spPr bwMode="auto">
          <a:xfrm>
            <a:off x="1938338" y="4241800"/>
            <a:ext cx="5192712" cy="1588"/>
          </a:xfrm>
          <a:prstGeom prst="line">
            <a:avLst/>
          </a:prstGeom>
          <a:noFill/>
          <a:ln w="19050">
            <a:solidFill>
              <a:schemeClr val="folHlink"/>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47" name="Line 139"/>
          <p:cNvSpPr>
            <a:spLocks noChangeShapeType="1"/>
          </p:cNvSpPr>
          <p:nvPr/>
        </p:nvSpPr>
        <p:spPr bwMode="auto">
          <a:xfrm>
            <a:off x="1938338" y="3441700"/>
            <a:ext cx="5192712" cy="1588"/>
          </a:xfrm>
          <a:prstGeom prst="line">
            <a:avLst/>
          </a:prstGeom>
          <a:noFill/>
          <a:ln w="19050">
            <a:solidFill>
              <a:schemeClr val="folHlink"/>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9148" name="Line 140"/>
          <p:cNvSpPr>
            <a:spLocks noChangeShapeType="1"/>
          </p:cNvSpPr>
          <p:nvPr/>
        </p:nvSpPr>
        <p:spPr bwMode="auto">
          <a:xfrm>
            <a:off x="1938338" y="5046663"/>
            <a:ext cx="5192712" cy="1587"/>
          </a:xfrm>
          <a:prstGeom prst="line">
            <a:avLst/>
          </a:prstGeom>
          <a:noFill/>
          <a:ln w="19050">
            <a:solidFill>
              <a:schemeClr val="folHlink"/>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362981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C367D006-972D-D44F-AAE6-E4DE8E3C4420}" type="slidenum">
              <a:rPr lang="en-US"/>
              <a:pPr/>
              <a:t>21</a:t>
            </a:fld>
            <a:endParaRPr lang="en-US"/>
          </a:p>
        </p:txBody>
      </p:sp>
      <p:sp>
        <p:nvSpPr>
          <p:cNvPr id="1294338" name="Rectangle 2"/>
          <p:cNvSpPr>
            <a:spLocks noGrp="1" noChangeArrowheads="1"/>
          </p:cNvSpPr>
          <p:nvPr>
            <p:ph type="title"/>
          </p:nvPr>
        </p:nvSpPr>
        <p:spPr/>
        <p:txBody>
          <a:bodyPr/>
          <a:lstStyle/>
          <a:p>
            <a:r>
              <a:rPr lang="en-US"/>
              <a:t>Programmable logic array</a:t>
            </a:r>
          </a:p>
        </p:txBody>
      </p:sp>
      <p:sp>
        <p:nvSpPr>
          <p:cNvPr id="1294339" name="Rectangle 3"/>
          <p:cNvSpPr>
            <a:spLocks noGrp="1" noChangeArrowheads="1"/>
          </p:cNvSpPr>
          <p:nvPr>
            <p:ph type="body" sz="half" idx="1"/>
          </p:nvPr>
        </p:nvSpPr>
        <p:spPr>
          <a:xfrm>
            <a:off x="228600" y="1063625"/>
            <a:ext cx="6489700" cy="5222875"/>
          </a:xfrm>
        </p:spPr>
        <p:txBody>
          <a:bodyPr/>
          <a:lstStyle/>
          <a:p>
            <a:pPr marL="0" indent="0"/>
            <a:r>
              <a:rPr lang="en-US" sz="2400"/>
              <a:t> </a:t>
            </a:r>
            <a:r>
              <a:rPr lang="en-US" sz="3200">
                <a:solidFill>
                  <a:schemeClr val="tx2"/>
                </a:solidFill>
              </a:rPr>
              <a:t>f</a:t>
            </a:r>
            <a:r>
              <a:rPr lang="en-US" sz="3200" baseline="-25000">
                <a:solidFill>
                  <a:schemeClr val="tx2"/>
                </a:solidFill>
              </a:rPr>
              <a:t>1</a:t>
            </a:r>
            <a:r>
              <a:rPr lang="en-US" sz="3200">
                <a:solidFill>
                  <a:schemeClr val="tx2"/>
                </a:solidFill>
              </a:rPr>
              <a:t> = a</a:t>
            </a:r>
            <a:r>
              <a:rPr lang="ja-JP" altLang="en-US" sz="3200">
                <a:solidFill>
                  <a:schemeClr val="tx2"/>
                </a:solidFill>
                <a:latin typeface="Arial"/>
              </a:rPr>
              <a:t>’</a:t>
            </a:r>
            <a:r>
              <a:rPr lang="en-US" sz="3200">
                <a:solidFill>
                  <a:schemeClr val="tx2"/>
                </a:solidFill>
              </a:rPr>
              <a:t>b</a:t>
            </a:r>
            <a:r>
              <a:rPr lang="ja-JP" altLang="en-US" sz="3200">
                <a:solidFill>
                  <a:schemeClr val="tx2"/>
                </a:solidFill>
                <a:latin typeface="Arial"/>
              </a:rPr>
              <a:t>’</a:t>
            </a:r>
            <a:r>
              <a:rPr lang="en-US" sz="3200">
                <a:solidFill>
                  <a:schemeClr val="tx2"/>
                </a:solidFill>
              </a:rPr>
              <a:t>  + b</a:t>
            </a:r>
            <a:r>
              <a:rPr lang="ja-JP" altLang="en-US" sz="3200">
                <a:solidFill>
                  <a:schemeClr val="tx2"/>
                </a:solidFill>
                <a:latin typeface="Arial"/>
              </a:rPr>
              <a:t>’</a:t>
            </a:r>
            <a:r>
              <a:rPr lang="en-US" sz="3200">
                <a:solidFill>
                  <a:schemeClr val="tx2"/>
                </a:solidFill>
              </a:rPr>
              <a:t>c + ab;   f</a:t>
            </a:r>
            <a:r>
              <a:rPr lang="en-US" sz="3200" baseline="-25000">
                <a:solidFill>
                  <a:schemeClr val="tx2"/>
                </a:solidFill>
              </a:rPr>
              <a:t>2 </a:t>
            </a:r>
            <a:r>
              <a:rPr lang="en-US" sz="3200">
                <a:solidFill>
                  <a:schemeClr val="tx2"/>
                </a:solidFill>
              </a:rPr>
              <a:t>= b</a:t>
            </a:r>
            <a:r>
              <a:rPr lang="ja-JP" altLang="en-US" sz="3200">
                <a:solidFill>
                  <a:schemeClr val="tx2"/>
                </a:solidFill>
                <a:latin typeface="Arial"/>
              </a:rPr>
              <a:t>’</a:t>
            </a:r>
            <a:r>
              <a:rPr lang="en-US" sz="3200">
                <a:solidFill>
                  <a:schemeClr val="tx2"/>
                </a:solidFill>
              </a:rPr>
              <a:t>c</a:t>
            </a:r>
          </a:p>
        </p:txBody>
      </p:sp>
      <p:pic>
        <p:nvPicPr>
          <p:cNvPr id="129434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3863" y="1812925"/>
            <a:ext cx="8504237" cy="5338763"/>
          </a:xfrm>
          <a:noFill/>
          <a:ln/>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8680EFD-7E69-1841-A7EC-51EC651E8174}" type="slidenum">
              <a:rPr lang="en-US"/>
              <a:pPr/>
              <a:t>22</a:t>
            </a:fld>
            <a:endParaRPr lang="en-US"/>
          </a:p>
        </p:txBody>
      </p:sp>
      <p:sp>
        <p:nvSpPr>
          <p:cNvPr id="1299458" name="Rectangle 2"/>
          <p:cNvSpPr>
            <a:spLocks noGrp="1" noChangeArrowheads="1"/>
          </p:cNvSpPr>
          <p:nvPr>
            <p:ph type="title"/>
          </p:nvPr>
        </p:nvSpPr>
        <p:spPr/>
        <p:txBody>
          <a:bodyPr/>
          <a:lstStyle/>
          <a:p>
            <a:r>
              <a:rPr lang="en-US"/>
              <a:t>Two-level minimization</a:t>
            </a:r>
          </a:p>
        </p:txBody>
      </p:sp>
      <p:sp>
        <p:nvSpPr>
          <p:cNvPr id="1299459" name="Rectangle 3"/>
          <p:cNvSpPr>
            <a:spLocks noGrp="1" noChangeArrowheads="1"/>
          </p:cNvSpPr>
          <p:nvPr>
            <p:ph type="body" idx="1"/>
          </p:nvPr>
        </p:nvSpPr>
        <p:spPr/>
        <p:txBody>
          <a:bodyPr/>
          <a:lstStyle/>
          <a:p>
            <a:r>
              <a:rPr lang="en-US"/>
              <a:t>Assumptions</a:t>
            </a:r>
          </a:p>
          <a:p>
            <a:pPr lvl="1"/>
            <a:r>
              <a:rPr lang="en-US"/>
              <a:t>Primary goal is to reduce the number of implicants</a:t>
            </a:r>
          </a:p>
          <a:p>
            <a:pPr lvl="1"/>
            <a:r>
              <a:rPr lang="en-US"/>
              <a:t>All implicants have the same cost</a:t>
            </a:r>
          </a:p>
          <a:p>
            <a:pPr lvl="1"/>
            <a:r>
              <a:rPr lang="en-US"/>
              <a:t>Secondary goal is to reduce the number of literals</a:t>
            </a:r>
          </a:p>
          <a:p>
            <a:r>
              <a:rPr lang="en-US"/>
              <a:t>Rationale</a:t>
            </a:r>
          </a:p>
          <a:p>
            <a:pPr lvl="1"/>
            <a:r>
              <a:rPr lang="en-US"/>
              <a:t>Implicants correspond to PLA rows</a:t>
            </a:r>
          </a:p>
          <a:p>
            <a:pPr lvl="1"/>
            <a:r>
              <a:rPr lang="en-US"/>
              <a:t>Literals correspond to transistors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5E95B887-1650-E647-A58B-E2963A92C3A5}" type="slidenum">
              <a:rPr lang="en-US"/>
              <a:pPr/>
              <a:t>23</a:t>
            </a:fld>
            <a:endParaRPr lang="en-US"/>
          </a:p>
        </p:txBody>
      </p:sp>
      <p:sp>
        <p:nvSpPr>
          <p:cNvPr id="1300482" name="Rectangle 2"/>
          <p:cNvSpPr>
            <a:spLocks noGrp="1" noChangeArrowheads="1"/>
          </p:cNvSpPr>
          <p:nvPr>
            <p:ph type="title"/>
          </p:nvPr>
        </p:nvSpPr>
        <p:spPr/>
        <p:txBody>
          <a:bodyPr/>
          <a:lstStyle/>
          <a:p>
            <a:r>
              <a:rPr lang="en-US"/>
              <a:t>Definitions</a:t>
            </a:r>
          </a:p>
        </p:txBody>
      </p:sp>
      <p:sp>
        <p:nvSpPr>
          <p:cNvPr id="1300483" name="Rectangle 3"/>
          <p:cNvSpPr>
            <a:spLocks noGrp="1" noChangeArrowheads="1"/>
          </p:cNvSpPr>
          <p:nvPr>
            <p:ph type="body" idx="1"/>
          </p:nvPr>
        </p:nvSpPr>
        <p:spPr/>
        <p:txBody>
          <a:bodyPr/>
          <a:lstStyle/>
          <a:p>
            <a:r>
              <a:rPr lang="en-US" sz="2400">
                <a:solidFill>
                  <a:schemeClr val="tx2"/>
                </a:solidFill>
              </a:rPr>
              <a:t>Minimum cover</a:t>
            </a:r>
          </a:p>
          <a:p>
            <a:pPr lvl="1"/>
            <a:r>
              <a:rPr lang="en-US" sz="2000"/>
              <a:t>Cover of a function with minimum number of implicants</a:t>
            </a:r>
          </a:p>
          <a:p>
            <a:pPr lvl="1"/>
            <a:r>
              <a:rPr lang="en-US" sz="2000"/>
              <a:t>Global optimum</a:t>
            </a:r>
          </a:p>
          <a:p>
            <a:r>
              <a:rPr lang="en-US" sz="2400">
                <a:solidFill>
                  <a:schemeClr val="tx2"/>
                </a:solidFill>
              </a:rPr>
              <a:t>Minimal cover</a:t>
            </a:r>
            <a:r>
              <a:rPr lang="en-US" sz="2400"/>
              <a:t> or </a:t>
            </a:r>
            <a:r>
              <a:rPr lang="en-US" sz="2400">
                <a:solidFill>
                  <a:schemeClr val="tx2"/>
                </a:solidFill>
              </a:rPr>
              <a:t>irredundant cover</a:t>
            </a:r>
          </a:p>
          <a:p>
            <a:pPr lvl="1"/>
            <a:r>
              <a:rPr lang="en-US" sz="2000"/>
              <a:t>Cover of the function that is not a proper superset of another cover</a:t>
            </a:r>
          </a:p>
          <a:p>
            <a:pPr lvl="1"/>
            <a:r>
              <a:rPr lang="en-US" sz="2000"/>
              <a:t>No implicant can be dropped</a:t>
            </a:r>
          </a:p>
          <a:p>
            <a:pPr lvl="1"/>
            <a:r>
              <a:rPr lang="en-US" sz="2000"/>
              <a:t>Local optimum</a:t>
            </a:r>
          </a:p>
          <a:p>
            <a:r>
              <a:rPr lang="en-US" sz="2400">
                <a:solidFill>
                  <a:schemeClr val="tx2"/>
                </a:solidFill>
              </a:rPr>
              <a:t>Minimal w.r.to 1-implicant containment</a:t>
            </a:r>
          </a:p>
          <a:p>
            <a:pPr lvl="1"/>
            <a:r>
              <a:rPr lang="en-US" sz="2000"/>
              <a:t>No implicant contained by another one</a:t>
            </a:r>
          </a:p>
          <a:p>
            <a:pPr lvl="1"/>
            <a:r>
              <a:rPr lang="en-US" sz="2000"/>
              <a:t>Weak local optimum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4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48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4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48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004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4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ooter Placeholder 4"/>
          <p:cNvSpPr>
            <a:spLocks noGrp="1"/>
          </p:cNvSpPr>
          <p:nvPr>
            <p:ph type="ftr" sz="quarter" idx="10"/>
          </p:nvPr>
        </p:nvSpPr>
        <p:spPr/>
        <p:txBody>
          <a:bodyPr/>
          <a:lstStyle/>
          <a:p>
            <a:r>
              <a:rPr lang="en-US"/>
              <a:t>(c)  Giovanni De Micheli</a:t>
            </a:r>
          </a:p>
        </p:txBody>
      </p:sp>
      <p:sp>
        <p:nvSpPr>
          <p:cNvPr id="96" name="Slide Number Placeholder 5"/>
          <p:cNvSpPr>
            <a:spLocks noGrp="1"/>
          </p:cNvSpPr>
          <p:nvPr>
            <p:ph type="sldNum" sz="quarter" idx="11"/>
          </p:nvPr>
        </p:nvSpPr>
        <p:spPr/>
        <p:txBody>
          <a:bodyPr/>
          <a:lstStyle/>
          <a:p>
            <a:fld id="{753D83F2-4887-0F49-AE35-E665B89E08C9}" type="slidenum">
              <a:rPr lang="en-US"/>
              <a:pPr/>
              <a:t>24</a:t>
            </a:fld>
            <a:endParaRPr lang="en-US"/>
          </a:p>
        </p:txBody>
      </p:sp>
      <p:sp>
        <p:nvSpPr>
          <p:cNvPr id="1301506" name="Rectangle 2"/>
          <p:cNvSpPr>
            <a:spLocks noGrp="1" noChangeArrowheads="1"/>
          </p:cNvSpPr>
          <p:nvPr>
            <p:ph type="title"/>
          </p:nvPr>
        </p:nvSpPr>
        <p:spPr/>
        <p:txBody>
          <a:bodyPr/>
          <a:lstStyle/>
          <a:p>
            <a:r>
              <a:rPr lang="en-US"/>
              <a:t>Example</a:t>
            </a:r>
          </a:p>
        </p:txBody>
      </p:sp>
      <p:sp>
        <p:nvSpPr>
          <p:cNvPr id="1301507" name="Rectangle 3"/>
          <p:cNvSpPr>
            <a:spLocks noGrp="1" noChangeArrowheads="1"/>
          </p:cNvSpPr>
          <p:nvPr>
            <p:ph type="body" sz="half" idx="1"/>
          </p:nvPr>
        </p:nvSpPr>
        <p:spPr>
          <a:xfrm>
            <a:off x="228600" y="1109663"/>
            <a:ext cx="8240713" cy="5176837"/>
          </a:xfrm>
        </p:spPr>
        <p:txBody>
          <a:bodyPr/>
          <a:lstStyle/>
          <a:p>
            <a:pPr marL="0" indent="0"/>
            <a:r>
              <a:rPr lang="en-US" dirty="0"/>
              <a:t> </a:t>
            </a:r>
            <a:r>
              <a:rPr lang="en-US" sz="2400" dirty="0">
                <a:solidFill>
                  <a:schemeClr val="tx2"/>
                </a:solidFill>
              </a:rPr>
              <a:t>f</a:t>
            </a:r>
            <a:r>
              <a:rPr lang="en-US" sz="2400" baseline="-25000" dirty="0">
                <a:solidFill>
                  <a:schemeClr val="tx2"/>
                </a:solidFill>
              </a:rPr>
              <a:t>1 </a:t>
            </a:r>
            <a:r>
              <a:rPr lang="en-US" sz="2400" dirty="0">
                <a:solidFill>
                  <a:schemeClr val="tx2"/>
                </a:solidFill>
              </a:rPr>
              <a:t>= a</a:t>
            </a:r>
            <a:r>
              <a:rPr lang="ja-JP" altLang="en-US" sz="2400" dirty="0">
                <a:solidFill>
                  <a:schemeClr val="tx2"/>
                </a:solidFill>
                <a:latin typeface="Arial"/>
              </a:rPr>
              <a:t>’</a:t>
            </a:r>
            <a:r>
              <a:rPr lang="en-US" sz="2400" dirty="0">
                <a:solidFill>
                  <a:schemeClr val="tx2"/>
                </a:solidFill>
              </a:rPr>
              <a:t>b</a:t>
            </a:r>
            <a:r>
              <a:rPr lang="ja-JP" altLang="en-US" sz="2400" dirty="0">
                <a:solidFill>
                  <a:schemeClr val="tx2"/>
                </a:solidFill>
                <a:latin typeface="Arial"/>
              </a:rPr>
              <a:t>’</a:t>
            </a:r>
            <a:r>
              <a:rPr lang="en-US" sz="2400" dirty="0">
                <a:solidFill>
                  <a:schemeClr val="tx2"/>
                </a:solidFill>
              </a:rPr>
              <a:t>c</a:t>
            </a:r>
            <a:r>
              <a:rPr lang="ja-JP" altLang="en-US" sz="2400" dirty="0">
                <a:solidFill>
                  <a:schemeClr val="tx2"/>
                </a:solidFill>
                <a:latin typeface="Arial"/>
              </a:rPr>
              <a:t>’</a:t>
            </a:r>
            <a:r>
              <a:rPr lang="en-US" sz="2400" dirty="0">
                <a:solidFill>
                  <a:schemeClr val="tx2"/>
                </a:solidFill>
              </a:rPr>
              <a:t> + a</a:t>
            </a:r>
            <a:r>
              <a:rPr lang="ja-JP" altLang="en-US" sz="2400" dirty="0">
                <a:solidFill>
                  <a:schemeClr val="tx2"/>
                </a:solidFill>
                <a:latin typeface="Arial"/>
              </a:rPr>
              <a:t>’</a:t>
            </a:r>
            <a:r>
              <a:rPr lang="en-US" sz="2400" dirty="0">
                <a:solidFill>
                  <a:schemeClr val="tx2"/>
                </a:solidFill>
              </a:rPr>
              <a:t>b</a:t>
            </a:r>
            <a:r>
              <a:rPr lang="ja-JP" altLang="en-US" sz="2400" dirty="0">
                <a:solidFill>
                  <a:schemeClr val="tx2"/>
                </a:solidFill>
                <a:latin typeface="Arial"/>
              </a:rPr>
              <a:t>’</a:t>
            </a:r>
            <a:r>
              <a:rPr lang="en-US" sz="2400" dirty="0">
                <a:solidFill>
                  <a:schemeClr val="tx2"/>
                </a:solidFill>
              </a:rPr>
              <a:t>c + </a:t>
            </a:r>
            <a:r>
              <a:rPr lang="en-US" sz="2400" dirty="0" err="1">
                <a:solidFill>
                  <a:schemeClr val="tx2"/>
                </a:solidFill>
              </a:rPr>
              <a:t>ab</a:t>
            </a:r>
            <a:r>
              <a:rPr lang="ja-JP" altLang="en-US" sz="2400" dirty="0">
                <a:solidFill>
                  <a:schemeClr val="tx2"/>
                </a:solidFill>
                <a:latin typeface="Arial"/>
              </a:rPr>
              <a:t>’</a:t>
            </a:r>
            <a:r>
              <a:rPr lang="en-US" sz="2400" dirty="0">
                <a:solidFill>
                  <a:schemeClr val="tx2"/>
                </a:solidFill>
              </a:rPr>
              <a:t>c + </a:t>
            </a:r>
            <a:r>
              <a:rPr lang="en-US" sz="2400" dirty="0" err="1">
                <a:solidFill>
                  <a:schemeClr val="tx2"/>
                </a:solidFill>
              </a:rPr>
              <a:t>abc</a:t>
            </a:r>
            <a:r>
              <a:rPr lang="en-US" sz="2400" dirty="0">
                <a:solidFill>
                  <a:schemeClr val="tx2"/>
                </a:solidFill>
              </a:rPr>
              <a:t> +</a:t>
            </a:r>
            <a:r>
              <a:rPr lang="en-US" sz="2400" dirty="0" err="1">
                <a:solidFill>
                  <a:schemeClr val="tx2"/>
                </a:solidFill>
              </a:rPr>
              <a:t>abc</a:t>
            </a:r>
            <a:r>
              <a:rPr lang="ja-JP" altLang="en-US" sz="2400" dirty="0">
                <a:solidFill>
                  <a:schemeClr val="tx2"/>
                </a:solidFill>
                <a:latin typeface="Arial"/>
              </a:rPr>
              <a:t>’</a:t>
            </a:r>
            <a:r>
              <a:rPr lang="en-US" sz="2400" dirty="0">
                <a:solidFill>
                  <a:schemeClr val="tx2"/>
                </a:solidFill>
              </a:rPr>
              <a:t>; f</a:t>
            </a:r>
            <a:r>
              <a:rPr lang="en-US" sz="2400" baseline="-25000" dirty="0">
                <a:solidFill>
                  <a:schemeClr val="tx2"/>
                </a:solidFill>
              </a:rPr>
              <a:t>2</a:t>
            </a:r>
            <a:r>
              <a:rPr lang="en-US" sz="2400" dirty="0">
                <a:solidFill>
                  <a:schemeClr val="tx2"/>
                </a:solidFill>
              </a:rPr>
              <a:t> = a</a:t>
            </a:r>
            <a:r>
              <a:rPr lang="ja-JP" altLang="en-US" sz="2400" dirty="0">
                <a:solidFill>
                  <a:schemeClr val="tx2"/>
                </a:solidFill>
                <a:latin typeface="Arial"/>
              </a:rPr>
              <a:t>’</a:t>
            </a:r>
            <a:r>
              <a:rPr lang="en-US" sz="2400" dirty="0">
                <a:solidFill>
                  <a:schemeClr val="tx2"/>
                </a:solidFill>
              </a:rPr>
              <a:t>b</a:t>
            </a:r>
            <a:r>
              <a:rPr lang="ja-JP" altLang="en-US" sz="2400" dirty="0">
                <a:solidFill>
                  <a:schemeClr val="tx2"/>
                </a:solidFill>
                <a:latin typeface="Arial"/>
              </a:rPr>
              <a:t>’</a:t>
            </a:r>
            <a:r>
              <a:rPr lang="en-US" sz="2400" dirty="0">
                <a:solidFill>
                  <a:schemeClr val="tx2"/>
                </a:solidFill>
              </a:rPr>
              <a:t>c + </a:t>
            </a:r>
            <a:r>
              <a:rPr lang="en-US" sz="2400" dirty="0" err="1">
                <a:solidFill>
                  <a:schemeClr val="tx2"/>
                </a:solidFill>
              </a:rPr>
              <a:t>ab</a:t>
            </a:r>
            <a:r>
              <a:rPr lang="ja-JP" altLang="en-US" sz="2400" dirty="0">
                <a:solidFill>
                  <a:schemeClr val="tx2"/>
                </a:solidFill>
                <a:latin typeface="Arial"/>
              </a:rPr>
              <a:t>’</a:t>
            </a:r>
            <a:r>
              <a:rPr lang="en-US" sz="2400" dirty="0">
                <a:solidFill>
                  <a:schemeClr val="tx2"/>
                </a:solidFill>
              </a:rPr>
              <a:t>c</a:t>
            </a:r>
          </a:p>
        </p:txBody>
      </p:sp>
      <p:grpSp>
        <p:nvGrpSpPr>
          <p:cNvPr id="1301613" name="Group 109"/>
          <p:cNvGrpSpPr>
            <a:grpSpLocks/>
          </p:cNvGrpSpPr>
          <p:nvPr/>
        </p:nvGrpSpPr>
        <p:grpSpPr bwMode="auto">
          <a:xfrm>
            <a:off x="3162300" y="6081713"/>
            <a:ext cx="3327400" cy="346075"/>
            <a:chOff x="1992" y="3831"/>
            <a:chExt cx="2096" cy="218"/>
          </a:xfrm>
        </p:grpSpPr>
        <p:sp>
          <p:nvSpPr>
            <p:cNvPr id="1301601" name="Text Box 97"/>
            <p:cNvSpPr txBox="1">
              <a:spLocks noChangeArrowheads="1"/>
            </p:cNvSpPr>
            <p:nvPr/>
          </p:nvSpPr>
          <p:spPr bwMode="auto">
            <a:xfrm>
              <a:off x="1992" y="3837"/>
              <a:ext cx="23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f1</a:t>
              </a:r>
            </a:p>
          </p:txBody>
        </p:sp>
        <p:sp>
          <p:nvSpPr>
            <p:cNvPr id="1301602" name="Text Box 98"/>
            <p:cNvSpPr txBox="1">
              <a:spLocks noChangeArrowheads="1"/>
            </p:cNvSpPr>
            <p:nvPr/>
          </p:nvSpPr>
          <p:spPr bwMode="auto">
            <a:xfrm>
              <a:off x="3854" y="3831"/>
              <a:ext cx="23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f2</a:t>
              </a:r>
            </a:p>
          </p:txBody>
        </p:sp>
      </p:grpSp>
      <p:grpSp>
        <p:nvGrpSpPr>
          <p:cNvPr id="1301608" name="Group 104"/>
          <p:cNvGrpSpPr>
            <a:grpSpLocks/>
          </p:cNvGrpSpPr>
          <p:nvPr/>
        </p:nvGrpSpPr>
        <p:grpSpPr bwMode="auto">
          <a:xfrm>
            <a:off x="542925" y="1789113"/>
            <a:ext cx="6645275" cy="1270000"/>
            <a:chOff x="342" y="1127"/>
            <a:chExt cx="4186" cy="800"/>
          </a:xfrm>
        </p:grpSpPr>
        <p:grpSp>
          <p:nvGrpSpPr>
            <p:cNvPr id="1301542" name="Group 38"/>
            <p:cNvGrpSpPr>
              <a:grpSpLocks/>
            </p:cNvGrpSpPr>
            <p:nvPr/>
          </p:nvGrpSpPr>
          <p:grpSpPr bwMode="auto">
            <a:xfrm>
              <a:off x="3497" y="1127"/>
              <a:ext cx="1031" cy="678"/>
              <a:chOff x="3536" y="1383"/>
              <a:chExt cx="1031" cy="678"/>
            </a:xfrm>
          </p:grpSpPr>
          <p:grpSp>
            <p:nvGrpSpPr>
              <p:cNvPr id="1301513" name="Group 9"/>
              <p:cNvGrpSpPr>
                <a:grpSpLocks/>
              </p:cNvGrpSpPr>
              <p:nvPr/>
            </p:nvGrpSpPr>
            <p:grpSpPr bwMode="auto">
              <a:xfrm>
                <a:off x="3573" y="1388"/>
                <a:ext cx="994" cy="673"/>
                <a:chOff x="1226" y="2238"/>
                <a:chExt cx="1383" cy="1086"/>
              </a:xfrm>
            </p:grpSpPr>
            <p:sp>
              <p:nvSpPr>
                <p:cNvPr id="1301514" name="Line 10"/>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15" name="Group 11"/>
                <p:cNvGrpSpPr>
                  <a:grpSpLocks/>
                </p:cNvGrpSpPr>
                <p:nvPr/>
              </p:nvGrpSpPr>
              <p:grpSpPr bwMode="auto">
                <a:xfrm>
                  <a:off x="1226" y="2238"/>
                  <a:ext cx="1383" cy="1086"/>
                  <a:chOff x="1226" y="2238"/>
                  <a:chExt cx="1383" cy="1086"/>
                </a:xfrm>
              </p:grpSpPr>
              <p:sp>
                <p:nvSpPr>
                  <p:cNvPr id="1301516" name="Rectangle 12"/>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17" name="Rectangle 13"/>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18" name="Line 14"/>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19" name="Line 15"/>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20" name="Line 16"/>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21" name="Oval 17"/>
              <p:cNvSpPr>
                <a:spLocks noChangeArrowheads="1"/>
              </p:cNvSpPr>
              <p:nvPr/>
            </p:nvSpPr>
            <p:spPr bwMode="auto">
              <a:xfrm>
                <a:off x="3536" y="1573"/>
                <a:ext cx="715" cy="108"/>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22" name="Rectangle 18"/>
              <p:cNvSpPr>
                <a:spLocks noChangeArrowheads="1"/>
              </p:cNvSpPr>
              <p:nvPr/>
            </p:nvSpPr>
            <p:spPr bwMode="auto">
              <a:xfrm>
                <a:off x="3881" y="1383"/>
                <a:ext cx="19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grpSp>
        <p:grpSp>
          <p:nvGrpSpPr>
            <p:cNvPr id="1301607" name="Group 103"/>
            <p:cNvGrpSpPr>
              <a:grpSpLocks/>
            </p:cNvGrpSpPr>
            <p:nvPr/>
          </p:nvGrpSpPr>
          <p:grpSpPr bwMode="auto">
            <a:xfrm>
              <a:off x="1403" y="1149"/>
              <a:ext cx="1479" cy="778"/>
              <a:chOff x="1403" y="1149"/>
              <a:chExt cx="1479" cy="778"/>
            </a:xfrm>
          </p:grpSpPr>
          <p:grpSp>
            <p:nvGrpSpPr>
              <p:cNvPr id="1301525" name="Group 21"/>
              <p:cNvGrpSpPr>
                <a:grpSpLocks/>
              </p:cNvGrpSpPr>
              <p:nvPr/>
            </p:nvGrpSpPr>
            <p:grpSpPr bwMode="auto">
              <a:xfrm>
                <a:off x="1678" y="1162"/>
                <a:ext cx="980" cy="731"/>
                <a:chOff x="1226" y="2238"/>
                <a:chExt cx="1383" cy="1086"/>
              </a:xfrm>
            </p:grpSpPr>
            <p:sp>
              <p:nvSpPr>
                <p:cNvPr id="1301526" name="Line 22"/>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27" name="Group 23"/>
                <p:cNvGrpSpPr>
                  <a:grpSpLocks/>
                </p:cNvGrpSpPr>
                <p:nvPr/>
              </p:nvGrpSpPr>
              <p:grpSpPr bwMode="auto">
                <a:xfrm>
                  <a:off x="1226" y="2238"/>
                  <a:ext cx="1383" cy="1086"/>
                  <a:chOff x="1226" y="2238"/>
                  <a:chExt cx="1383" cy="1086"/>
                </a:xfrm>
              </p:grpSpPr>
              <p:sp>
                <p:nvSpPr>
                  <p:cNvPr id="1301528" name="Rectangle 24"/>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29" name="Rectangle 25"/>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0" name="Line 26"/>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1" name="Line 27"/>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2" name="Line 28"/>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33" name="Oval 29"/>
              <p:cNvSpPr>
                <a:spLocks noChangeArrowheads="1"/>
              </p:cNvSpPr>
              <p:nvPr/>
            </p:nvSpPr>
            <p:spPr bwMode="auto">
              <a:xfrm>
                <a:off x="1609" y="1389"/>
                <a:ext cx="135" cy="538"/>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5" name="Oval 31"/>
              <p:cNvSpPr>
                <a:spLocks noChangeArrowheads="1"/>
              </p:cNvSpPr>
              <p:nvPr/>
            </p:nvSpPr>
            <p:spPr bwMode="auto">
              <a:xfrm>
                <a:off x="1650" y="1362"/>
                <a:ext cx="705" cy="11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6" name="Oval 32"/>
              <p:cNvSpPr>
                <a:spLocks noChangeArrowheads="1"/>
              </p:cNvSpPr>
              <p:nvPr/>
            </p:nvSpPr>
            <p:spPr bwMode="auto">
              <a:xfrm>
                <a:off x="2580" y="1149"/>
                <a:ext cx="134" cy="538"/>
              </a:xfrm>
              <a:prstGeom prst="ellipse">
                <a:avLst/>
              </a:prstGeom>
              <a:solidFill>
                <a:srgbClr val="8080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37" name="Rectangle 33"/>
              <p:cNvSpPr>
                <a:spLocks noChangeArrowheads="1"/>
              </p:cNvSpPr>
              <p:nvPr/>
            </p:nvSpPr>
            <p:spPr bwMode="auto">
              <a:xfrm>
                <a:off x="1403" y="1564"/>
                <a:ext cx="2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01538" name="Rectangle 34"/>
              <p:cNvSpPr>
                <a:spLocks noChangeArrowheads="1"/>
              </p:cNvSpPr>
              <p:nvPr/>
            </p:nvSpPr>
            <p:spPr bwMode="auto">
              <a:xfrm>
                <a:off x="2000" y="1168"/>
                <a:ext cx="19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sp>
            <p:nvSpPr>
              <p:cNvPr id="1301540" name="Rectangle 36"/>
              <p:cNvSpPr>
                <a:spLocks noChangeArrowheads="1"/>
              </p:cNvSpPr>
              <p:nvPr/>
            </p:nvSpPr>
            <p:spPr bwMode="auto">
              <a:xfrm>
                <a:off x="2686" y="1339"/>
                <a:ext cx="19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sp>
          <p:nvSpPr>
            <p:cNvPr id="1301603" name="Text Box 99"/>
            <p:cNvSpPr txBox="1">
              <a:spLocks noChangeArrowheads="1"/>
            </p:cNvSpPr>
            <p:nvPr/>
          </p:nvSpPr>
          <p:spPr bwMode="auto">
            <a:xfrm>
              <a:off x="342" y="1541"/>
              <a:ext cx="927"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Minimum cover</a:t>
              </a:r>
            </a:p>
          </p:txBody>
        </p:sp>
      </p:grpSp>
      <p:grpSp>
        <p:nvGrpSpPr>
          <p:cNvPr id="1301611" name="Group 107"/>
          <p:cNvGrpSpPr>
            <a:grpSpLocks/>
          </p:cNvGrpSpPr>
          <p:nvPr/>
        </p:nvGrpSpPr>
        <p:grpSpPr bwMode="auto">
          <a:xfrm>
            <a:off x="428625" y="3265488"/>
            <a:ext cx="6759575" cy="1292225"/>
            <a:chOff x="270" y="2057"/>
            <a:chExt cx="4258" cy="814"/>
          </a:xfrm>
        </p:grpSpPr>
        <p:sp>
          <p:nvSpPr>
            <p:cNvPr id="1301554" name="Oval 50"/>
            <p:cNvSpPr>
              <a:spLocks noChangeArrowheads="1"/>
            </p:cNvSpPr>
            <p:nvPr/>
          </p:nvSpPr>
          <p:spPr bwMode="auto">
            <a:xfrm rot="-2316472">
              <a:off x="2148" y="2212"/>
              <a:ext cx="619" cy="107"/>
            </a:xfrm>
            <a:prstGeom prst="ellipse">
              <a:avLst/>
            </a:prstGeom>
            <a:solidFill>
              <a:srgbClr val="333333"/>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610" name="Group 106"/>
            <p:cNvGrpSpPr>
              <a:grpSpLocks/>
            </p:cNvGrpSpPr>
            <p:nvPr/>
          </p:nvGrpSpPr>
          <p:grpSpPr bwMode="auto">
            <a:xfrm>
              <a:off x="270" y="2057"/>
              <a:ext cx="4258" cy="814"/>
              <a:chOff x="270" y="2057"/>
              <a:chExt cx="4258" cy="814"/>
            </a:xfrm>
          </p:grpSpPr>
          <p:sp>
            <p:nvSpPr>
              <p:cNvPr id="1301556" name="Oval 52"/>
              <p:cNvSpPr>
                <a:spLocks noChangeArrowheads="1"/>
              </p:cNvSpPr>
              <p:nvPr/>
            </p:nvSpPr>
            <p:spPr bwMode="auto">
              <a:xfrm>
                <a:off x="2544" y="2093"/>
                <a:ext cx="134" cy="538"/>
              </a:xfrm>
              <a:prstGeom prst="ellipse">
                <a:avLst/>
              </a:prstGeom>
              <a:solidFill>
                <a:srgbClr val="8080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609" name="Group 105"/>
              <p:cNvGrpSpPr>
                <a:grpSpLocks/>
              </p:cNvGrpSpPr>
              <p:nvPr/>
            </p:nvGrpSpPr>
            <p:grpSpPr bwMode="auto">
              <a:xfrm>
                <a:off x="270" y="2057"/>
                <a:ext cx="4258" cy="814"/>
                <a:chOff x="270" y="2057"/>
                <a:chExt cx="4258" cy="814"/>
              </a:xfrm>
            </p:grpSpPr>
            <p:grpSp>
              <p:nvGrpSpPr>
                <p:cNvPr id="1301545" name="Group 41"/>
                <p:cNvGrpSpPr>
                  <a:grpSpLocks/>
                </p:cNvGrpSpPr>
                <p:nvPr/>
              </p:nvGrpSpPr>
              <p:grpSpPr bwMode="auto">
                <a:xfrm>
                  <a:off x="1642" y="2106"/>
                  <a:ext cx="980" cy="731"/>
                  <a:chOff x="1226" y="2238"/>
                  <a:chExt cx="1383" cy="1086"/>
                </a:xfrm>
              </p:grpSpPr>
              <p:sp>
                <p:nvSpPr>
                  <p:cNvPr id="1301546" name="Line 42"/>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47" name="Group 43"/>
                  <p:cNvGrpSpPr>
                    <a:grpSpLocks/>
                  </p:cNvGrpSpPr>
                  <p:nvPr/>
                </p:nvGrpSpPr>
                <p:grpSpPr bwMode="auto">
                  <a:xfrm>
                    <a:off x="1226" y="2238"/>
                    <a:ext cx="1383" cy="1086"/>
                    <a:chOff x="1226" y="2238"/>
                    <a:chExt cx="1383" cy="1086"/>
                  </a:xfrm>
                </p:grpSpPr>
                <p:sp>
                  <p:nvSpPr>
                    <p:cNvPr id="1301548" name="Rectangle 44"/>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49" name="Rectangle 45"/>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50" name="Line 46"/>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51" name="Line 47"/>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52" name="Line 48"/>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53" name="Oval 49"/>
                <p:cNvSpPr>
                  <a:spLocks noChangeArrowheads="1"/>
                </p:cNvSpPr>
                <p:nvPr/>
              </p:nvSpPr>
              <p:spPr bwMode="auto">
                <a:xfrm>
                  <a:off x="1573" y="2333"/>
                  <a:ext cx="135" cy="538"/>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57" name="Rectangle 53"/>
                <p:cNvSpPr>
                  <a:spLocks noChangeArrowheads="1"/>
                </p:cNvSpPr>
                <p:nvPr/>
              </p:nvSpPr>
              <p:spPr bwMode="auto">
                <a:xfrm>
                  <a:off x="1367" y="2508"/>
                  <a:ext cx="2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01559" name="Rectangle 55"/>
                <p:cNvSpPr>
                  <a:spLocks noChangeArrowheads="1"/>
                </p:cNvSpPr>
                <p:nvPr/>
              </p:nvSpPr>
              <p:spPr bwMode="auto">
                <a:xfrm>
                  <a:off x="2284" y="2057"/>
                  <a:ext cx="19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γ</a:t>
                  </a:r>
                  <a:endParaRPr lang="en-US" sz="1600">
                    <a:solidFill>
                      <a:schemeClr val="tx2"/>
                    </a:solidFill>
                  </a:endParaRPr>
                </a:p>
              </p:txBody>
            </p:sp>
            <p:sp>
              <p:nvSpPr>
                <p:cNvPr id="1301560" name="Rectangle 56"/>
                <p:cNvSpPr>
                  <a:spLocks noChangeArrowheads="1"/>
                </p:cNvSpPr>
                <p:nvPr/>
              </p:nvSpPr>
              <p:spPr bwMode="auto">
                <a:xfrm>
                  <a:off x="2650" y="2283"/>
                  <a:ext cx="19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nvGrpSpPr>
                <p:cNvPr id="1301579" name="Group 75"/>
                <p:cNvGrpSpPr>
                  <a:grpSpLocks/>
                </p:cNvGrpSpPr>
                <p:nvPr/>
              </p:nvGrpSpPr>
              <p:grpSpPr bwMode="auto">
                <a:xfrm>
                  <a:off x="3497" y="2063"/>
                  <a:ext cx="1031" cy="678"/>
                  <a:chOff x="3536" y="1383"/>
                  <a:chExt cx="1031" cy="678"/>
                </a:xfrm>
              </p:grpSpPr>
              <p:grpSp>
                <p:nvGrpSpPr>
                  <p:cNvPr id="1301580" name="Group 76"/>
                  <p:cNvGrpSpPr>
                    <a:grpSpLocks/>
                  </p:cNvGrpSpPr>
                  <p:nvPr/>
                </p:nvGrpSpPr>
                <p:grpSpPr bwMode="auto">
                  <a:xfrm>
                    <a:off x="3573" y="1388"/>
                    <a:ext cx="994" cy="673"/>
                    <a:chOff x="1226" y="2238"/>
                    <a:chExt cx="1383" cy="1086"/>
                  </a:xfrm>
                </p:grpSpPr>
                <p:sp>
                  <p:nvSpPr>
                    <p:cNvPr id="1301581" name="Line 77"/>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82" name="Group 78"/>
                    <p:cNvGrpSpPr>
                      <a:grpSpLocks/>
                    </p:cNvGrpSpPr>
                    <p:nvPr/>
                  </p:nvGrpSpPr>
                  <p:grpSpPr bwMode="auto">
                    <a:xfrm>
                      <a:off x="1226" y="2238"/>
                      <a:ext cx="1383" cy="1086"/>
                      <a:chOff x="1226" y="2238"/>
                      <a:chExt cx="1383" cy="1086"/>
                    </a:xfrm>
                  </p:grpSpPr>
                  <p:sp>
                    <p:nvSpPr>
                      <p:cNvPr id="1301583" name="Rectangle 79"/>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84" name="Rectangle 80"/>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85" name="Line 81"/>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86" name="Line 82"/>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87" name="Line 83"/>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88" name="Oval 84"/>
                  <p:cNvSpPr>
                    <a:spLocks noChangeArrowheads="1"/>
                  </p:cNvSpPr>
                  <p:nvPr/>
                </p:nvSpPr>
                <p:spPr bwMode="auto">
                  <a:xfrm>
                    <a:off x="3536" y="1573"/>
                    <a:ext cx="715" cy="108"/>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89" name="Rectangle 85"/>
                  <p:cNvSpPr>
                    <a:spLocks noChangeArrowheads="1"/>
                  </p:cNvSpPr>
                  <p:nvPr/>
                </p:nvSpPr>
                <p:spPr bwMode="auto">
                  <a:xfrm>
                    <a:off x="3881" y="1383"/>
                    <a:ext cx="19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grpSp>
            <p:sp>
              <p:nvSpPr>
                <p:cNvPr id="1301605" name="Text Box 101"/>
                <p:cNvSpPr txBox="1">
                  <a:spLocks noChangeArrowheads="1"/>
                </p:cNvSpPr>
                <p:nvPr/>
              </p:nvSpPr>
              <p:spPr bwMode="auto">
                <a:xfrm>
                  <a:off x="270" y="2437"/>
                  <a:ext cx="115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Irredundant cover</a:t>
                  </a:r>
                </a:p>
              </p:txBody>
            </p:sp>
          </p:grpSp>
        </p:grpSp>
      </p:grpSp>
      <p:grpSp>
        <p:nvGrpSpPr>
          <p:cNvPr id="1301612" name="Group 108"/>
          <p:cNvGrpSpPr>
            <a:grpSpLocks/>
          </p:cNvGrpSpPr>
          <p:nvPr/>
        </p:nvGrpSpPr>
        <p:grpSpPr bwMode="auto">
          <a:xfrm>
            <a:off x="-38100" y="4678363"/>
            <a:ext cx="7154863" cy="1292225"/>
            <a:chOff x="-24" y="2947"/>
            <a:chExt cx="4507" cy="814"/>
          </a:xfrm>
        </p:grpSpPr>
        <p:grpSp>
          <p:nvGrpSpPr>
            <p:cNvPr id="1301561" name="Group 57"/>
            <p:cNvGrpSpPr>
              <a:grpSpLocks/>
            </p:cNvGrpSpPr>
            <p:nvPr/>
          </p:nvGrpSpPr>
          <p:grpSpPr bwMode="auto">
            <a:xfrm>
              <a:off x="1379" y="2947"/>
              <a:ext cx="1479" cy="814"/>
              <a:chOff x="1395" y="1323"/>
              <a:chExt cx="1479" cy="814"/>
            </a:xfrm>
          </p:grpSpPr>
          <p:grpSp>
            <p:nvGrpSpPr>
              <p:cNvPr id="1301562" name="Group 58"/>
              <p:cNvGrpSpPr>
                <a:grpSpLocks/>
              </p:cNvGrpSpPr>
              <p:nvPr/>
            </p:nvGrpSpPr>
            <p:grpSpPr bwMode="auto">
              <a:xfrm>
                <a:off x="1601" y="1359"/>
                <a:ext cx="1194" cy="778"/>
                <a:chOff x="1547" y="2202"/>
                <a:chExt cx="1686" cy="1156"/>
              </a:xfrm>
            </p:grpSpPr>
            <p:grpSp>
              <p:nvGrpSpPr>
                <p:cNvPr id="1301563" name="Group 59"/>
                <p:cNvGrpSpPr>
                  <a:grpSpLocks/>
                </p:cNvGrpSpPr>
                <p:nvPr/>
              </p:nvGrpSpPr>
              <p:grpSpPr bwMode="auto">
                <a:xfrm>
                  <a:off x="1645" y="2221"/>
                  <a:ext cx="1383" cy="1086"/>
                  <a:chOff x="1226" y="2238"/>
                  <a:chExt cx="1383" cy="1086"/>
                </a:xfrm>
              </p:grpSpPr>
              <p:sp>
                <p:nvSpPr>
                  <p:cNvPr id="1301564" name="Line 60"/>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65" name="Group 61"/>
                  <p:cNvGrpSpPr>
                    <a:grpSpLocks/>
                  </p:cNvGrpSpPr>
                  <p:nvPr/>
                </p:nvGrpSpPr>
                <p:grpSpPr bwMode="auto">
                  <a:xfrm>
                    <a:off x="1226" y="2238"/>
                    <a:ext cx="1383" cy="1086"/>
                    <a:chOff x="1226" y="2238"/>
                    <a:chExt cx="1383" cy="1086"/>
                  </a:xfrm>
                </p:grpSpPr>
                <p:sp>
                  <p:nvSpPr>
                    <p:cNvPr id="1301566" name="Rectangle 62"/>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67" name="Rectangle 63"/>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68" name="Line 64"/>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69" name="Line 65"/>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70" name="Line 66"/>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71" name="Oval 67"/>
                <p:cNvSpPr>
                  <a:spLocks noChangeArrowheads="1"/>
                </p:cNvSpPr>
                <p:nvPr/>
              </p:nvSpPr>
              <p:spPr bwMode="auto">
                <a:xfrm>
                  <a:off x="1547" y="2559"/>
                  <a:ext cx="190" cy="799"/>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72" name="Oval 68"/>
                <p:cNvSpPr>
                  <a:spLocks noChangeArrowheads="1"/>
                </p:cNvSpPr>
                <p:nvPr/>
              </p:nvSpPr>
              <p:spPr bwMode="auto">
                <a:xfrm rot="-2316472">
                  <a:off x="2359" y="2379"/>
                  <a:ext cx="874" cy="159"/>
                </a:xfrm>
                <a:prstGeom prst="ellipse">
                  <a:avLst/>
                </a:prstGeom>
                <a:solidFill>
                  <a:srgbClr val="333333"/>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73" name="Oval 69"/>
                <p:cNvSpPr>
                  <a:spLocks noChangeArrowheads="1"/>
                </p:cNvSpPr>
                <p:nvPr/>
              </p:nvSpPr>
              <p:spPr bwMode="auto">
                <a:xfrm>
                  <a:off x="1605" y="2518"/>
                  <a:ext cx="995" cy="173"/>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74" name="Oval 70"/>
                <p:cNvSpPr>
                  <a:spLocks noChangeArrowheads="1"/>
                </p:cNvSpPr>
                <p:nvPr/>
              </p:nvSpPr>
              <p:spPr bwMode="auto">
                <a:xfrm>
                  <a:off x="2918" y="2202"/>
                  <a:ext cx="190" cy="799"/>
                </a:xfrm>
                <a:prstGeom prst="ellipse">
                  <a:avLst/>
                </a:prstGeom>
                <a:solidFill>
                  <a:srgbClr val="8080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01575" name="Rectangle 71"/>
              <p:cNvSpPr>
                <a:spLocks noChangeArrowheads="1"/>
              </p:cNvSpPr>
              <p:nvPr/>
            </p:nvSpPr>
            <p:spPr bwMode="auto">
              <a:xfrm>
                <a:off x="1395" y="1774"/>
                <a:ext cx="2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01576" name="Rectangle 72"/>
              <p:cNvSpPr>
                <a:spLocks noChangeArrowheads="1"/>
              </p:cNvSpPr>
              <p:nvPr/>
            </p:nvSpPr>
            <p:spPr bwMode="auto">
              <a:xfrm>
                <a:off x="1992" y="1378"/>
                <a:ext cx="19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sp>
            <p:nvSpPr>
              <p:cNvPr id="1301577" name="Rectangle 73"/>
              <p:cNvSpPr>
                <a:spLocks noChangeArrowheads="1"/>
              </p:cNvSpPr>
              <p:nvPr/>
            </p:nvSpPr>
            <p:spPr bwMode="auto">
              <a:xfrm>
                <a:off x="2312" y="1323"/>
                <a:ext cx="19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γ</a:t>
                </a:r>
                <a:endParaRPr lang="en-US" sz="1600">
                  <a:solidFill>
                    <a:schemeClr val="tx2"/>
                  </a:solidFill>
                </a:endParaRPr>
              </a:p>
            </p:txBody>
          </p:sp>
          <p:sp>
            <p:nvSpPr>
              <p:cNvPr id="1301578" name="Rectangle 74"/>
              <p:cNvSpPr>
                <a:spLocks noChangeArrowheads="1"/>
              </p:cNvSpPr>
              <p:nvPr/>
            </p:nvSpPr>
            <p:spPr bwMode="auto">
              <a:xfrm>
                <a:off x="2678" y="1549"/>
                <a:ext cx="19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grpSp>
          <p:nvGrpSpPr>
            <p:cNvPr id="1301590" name="Group 86"/>
            <p:cNvGrpSpPr>
              <a:grpSpLocks/>
            </p:cNvGrpSpPr>
            <p:nvPr/>
          </p:nvGrpSpPr>
          <p:grpSpPr bwMode="auto">
            <a:xfrm>
              <a:off x="3452" y="3013"/>
              <a:ext cx="1031" cy="678"/>
              <a:chOff x="3536" y="1383"/>
              <a:chExt cx="1031" cy="678"/>
            </a:xfrm>
          </p:grpSpPr>
          <p:grpSp>
            <p:nvGrpSpPr>
              <p:cNvPr id="1301591" name="Group 87"/>
              <p:cNvGrpSpPr>
                <a:grpSpLocks/>
              </p:cNvGrpSpPr>
              <p:nvPr/>
            </p:nvGrpSpPr>
            <p:grpSpPr bwMode="auto">
              <a:xfrm>
                <a:off x="3573" y="1388"/>
                <a:ext cx="994" cy="673"/>
                <a:chOff x="1226" y="2238"/>
                <a:chExt cx="1383" cy="1086"/>
              </a:xfrm>
            </p:grpSpPr>
            <p:sp>
              <p:nvSpPr>
                <p:cNvPr id="1301592" name="Line 88"/>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1593" name="Group 89"/>
                <p:cNvGrpSpPr>
                  <a:grpSpLocks/>
                </p:cNvGrpSpPr>
                <p:nvPr/>
              </p:nvGrpSpPr>
              <p:grpSpPr bwMode="auto">
                <a:xfrm>
                  <a:off x="1226" y="2238"/>
                  <a:ext cx="1383" cy="1086"/>
                  <a:chOff x="1226" y="2238"/>
                  <a:chExt cx="1383" cy="1086"/>
                </a:xfrm>
              </p:grpSpPr>
              <p:sp>
                <p:nvSpPr>
                  <p:cNvPr id="1301594" name="Rectangle 90"/>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95" name="Rectangle 91"/>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96" name="Line 92"/>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97" name="Line 93"/>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598" name="Line 94"/>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1599" name="Oval 95"/>
              <p:cNvSpPr>
                <a:spLocks noChangeArrowheads="1"/>
              </p:cNvSpPr>
              <p:nvPr/>
            </p:nvSpPr>
            <p:spPr bwMode="auto">
              <a:xfrm>
                <a:off x="3536" y="1573"/>
                <a:ext cx="715" cy="108"/>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1600" name="Rectangle 96"/>
              <p:cNvSpPr>
                <a:spLocks noChangeArrowheads="1"/>
              </p:cNvSpPr>
              <p:nvPr/>
            </p:nvSpPr>
            <p:spPr bwMode="auto">
              <a:xfrm>
                <a:off x="3881" y="1383"/>
                <a:ext cx="19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grpSp>
        <p:sp>
          <p:nvSpPr>
            <p:cNvPr id="1301606" name="Text Box 102"/>
            <p:cNvSpPr txBox="1">
              <a:spLocks noChangeArrowheads="1"/>
            </p:cNvSpPr>
            <p:nvPr/>
          </p:nvSpPr>
          <p:spPr bwMode="auto">
            <a:xfrm>
              <a:off x="-24" y="3319"/>
              <a:ext cx="1596"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Minimal cover w.r. to single implicant containment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16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6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016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01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E14988C9-73CF-D34A-9469-03CD823979B2}" type="slidenum">
              <a:rPr lang="en-US"/>
              <a:pPr/>
              <a:t>25</a:t>
            </a:fld>
            <a:endParaRPr lang="en-US"/>
          </a:p>
        </p:txBody>
      </p:sp>
      <p:sp>
        <p:nvSpPr>
          <p:cNvPr id="1302530" name="Rectangle 2"/>
          <p:cNvSpPr>
            <a:spLocks noGrp="1" noChangeArrowheads="1"/>
          </p:cNvSpPr>
          <p:nvPr>
            <p:ph type="title"/>
          </p:nvPr>
        </p:nvSpPr>
        <p:spPr/>
        <p:txBody>
          <a:bodyPr/>
          <a:lstStyle/>
          <a:p>
            <a:r>
              <a:rPr lang="en-US"/>
              <a:t>Definitions</a:t>
            </a:r>
          </a:p>
        </p:txBody>
      </p:sp>
      <p:sp>
        <p:nvSpPr>
          <p:cNvPr id="1302531" name="Rectangle 3"/>
          <p:cNvSpPr>
            <a:spLocks noGrp="1" noChangeArrowheads="1"/>
          </p:cNvSpPr>
          <p:nvPr>
            <p:ph type="body" idx="1"/>
          </p:nvPr>
        </p:nvSpPr>
        <p:spPr/>
        <p:txBody>
          <a:bodyPr/>
          <a:lstStyle/>
          <a:p>
            <a:r>
              <a:rPr lang="en-US">
                <a:solidFill>
                  <a:schemeClr val="tx2"/>
                </a:solidFill>
              </a:rPr>
              <a:t>Prime implicant</a:t>
            </a:r>
          </a:p>
          <a:p>
            <a:pPr lvl="1"/>
            <a:r>
              <a:rPr lang="en-US"/>
              <a:t>Implicant not contained by any other implicant</a:t>
            </a:r>
          </a:p>
          <a:p>
            <a:r>
              <a:rPr lang="en-US">
                <a:solidFill>
                  <a:schemeClr val="tx2"/>
                </a:solidFill>
              </a:rPr>
              <a:t>Prime cover</a:t>
            </a:r>
          </a:p>
          <a:p>
            <a:pPr lvl="1"/>
            <a:r>
              <a:rPr lang="en-US"/>
              <a:t>Cover of prime implicants</a:t>
            </a:r>
          </a:p>
          <a:p>
            <a:r>
              <a:rPr lang="en-US">
                <a:solidFill>
                  <a:schemeClr val="tx2"/>
                </a:solidFill>
              </a:rPr>
              <a:t>Essential prime implicant</a:t>
            </a:r>
          </a:p>
          <a:p>
            <a:pPr lvl="1"/>
            <a:r>
              <a:rPr lang="en-US"/>
              <a:t>There exist some minterm covered only by that prime implicant</a:t>
            </a:r>
          </a:p>
          <a:p>
            <a:pPr lvl="1"/>
            <a:r>
              <a:rPr lang="en-US"/>
              <a:t>Needs to be included in the cover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25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2531">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025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25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CC072DD5-263D-8044-87F8-D4D4CCCB1FA5}" type="slidenum">
              <a:rPr lang="en-US"/>
              <a:pPr/>
              <a:t>26</a:t>
            </a:fld>
            <a:endParaRPr lang="en-US"/>
          </a:p>
        </p:txBody>
      </p:sp>
      <p:sp>
        <p:nvSpPr>
          <p:cNvPr id="1303554" name="Rectangle 2"/>
          <p:cNvSpPr>
            <a:spLocks noGrp="1" noChangeArrowheads="1"/>
          </p:cNvSpPr>
          <p:nvPr>
            <p:ph type="title"/>
          </p:nvPr>
        </p:nvSpPr>
        <p:spPr/>
        <p:txBody>
          <a:bodyPr/>
          <a:lstStyle/>
          <a:p>
            <a:r>
              <a:rPr lang="en-US"/>
              <a:t>Two-level logic minimization</a:t>
            </a:r>
          </a:p>
        </p:txBody>
      </p:sp>
      <p:sp>
        <p:nvSpPr>
          <p:cNvPr id="1303555" name="Rectangle 3"/>
          <p:cNvSpPr>
            <a:spLocks noGrp="1" noChangeArrowheads="1"/>
          </p:cNvSpPr>
          <p:nvPr>
            <p:ph type="body" idx="1"/>
          </p:nvPr>
        </p:nvSpPr>
        <p:spPr/>
        <p:txBody>
          <a:bodyPr/>
          <a:lstStyle/>
          <a:p>
            <a:r>
              <a:rPr lang="en-US"/>
              <a:t>Exact methods</a:t>
            </a:r>
          </a:p>
          <a:p>
            <a:pPr lvl="1"/>
            <a:r>
              <a:rPr lang="en-US"/>
              <a:t>Compute minimum cover</a:t>
            </a:r>
          </a:p>
          <a:p>
            <a:pPr lvl="1"/>
            <a:r>
              <a:rPr lang="en-US"/>
              <a:t>Often difficult/impossible for large functions</a:t>
            </a:r>
          </a:p>
          <a:p>
            <a:pPr lvl="1"/>
            <a:r>
              <a:rPr lang="en-US"/>
              <a:t>Based on Quine-McCluskey method</a:t>
            </a:r>
          </a:p>
          <a:p>
            <a:r>
              <a:rPr lang="en-US"/>
              <a:t>Heuristic methods</a:t>
            </a:r>
          </a:p>
          <a:p>
            <a:pPr lvl="1"/>
            <a:r>
              <a:rPr lang="en-US"/>
              <a:t>Compute minimal covers (possibly minimum)</a:t>
            </a:r>
          </a:p>
          <a:p>
            <a:pPr lvl="1"/>
            <a:r>
              <a:rPr lang="en-US"/>
              <a:t>Large variety of methods and programs</a:t>
            </a:r>
          </a:p>
          <a:p>
            <a:pPr lvl="2"/>
            <a:r>
              <a:rPr lang="en-US"/>
              <a:t>MINI, PRESTO, ESPRESSO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35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355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355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90D9A0A0-BC0F-A243-95C2-EFB7E608077E}" type="slidenum">
              <a:rPr lang="en-US"/>
              <a:pPr/>
              <a:t>27</a:t>
            </a:fld>
            <a:endParaRPr lang="en-US"/>
          </a:p>
        </p:txBody>
      </p:sp>
      <p:sp>
        <p:nvSpPr>
          <p:cNvPr id="1304578" name="Rectangle 2"/>
          <p:cNvSpPr>
            <a:spLocks noGrp="1" noChangeArrowheads="1"/>
          </p:cNvSpPr>
          <p:nvPr>
            <p:ph type="title"/>
          </p:nvPr>
        </p:nvSpPr>
        <p:spPr/>
        <p:txBody>
          <a:bodyPr/>
          <a:lstStyle/>
          <a:p>
            <a:r>
              <a:rPr lang="en-US"/>
              <a:t>Exact logic minimization</a:t>
            </a:r>
          </a:p>
        </p:txBody>
      </p:sp>
      <p:sp>
        <p:nvSpPr>
          <p:cNvPr id="1304579" name="Rectangle 3"/>
          <p:cNvSpPr>
            <a:spLocks noGrp="1" noChangeArrowheads="1"/>
          </p:cNvSpPr>
          <p:nvPr>
            <p:ph type="body" idx="1"/>
          </p:nvPr>
        </p:nvSpPr>
        <p:spPr/>
        <p:txBody>
          <a:bodyPr/>
          <a:lstStyle/>
          <a:p>
            <a:r>
              <a:rPr lang="en-US">
                <a:solidFill>
                  <a:schemeClr val="bg2"/>
                </a:solidFill>
              </a:rPr>
              <a:t>Quine</a:t>
            </a:r>
            <a:r>
              <a:rPr lang="ja-JP" altLang="en-US">
                <a:latin typeface="Arial"/>
              </a:rPr>
              <a:t>’</a:t>
            </a:r>
            <a:r>
              <a:rPr lang="en-US"/>
              <a:t>s theorem:</a:t>
            </a:r>
          </a:p>
          <a:p>
            <a:pPr lvl="1"/>
            <a:r>
              <a:rPr lang="en-US"/>
              <a:t>There is a minimum cover that is prime</a:t>
            </a:r>
          </a:p>
          <a:p>
            <a:r>
              <a:rPr lang="en-US"/>
              <a:t>Consequence</a:t>
            </a:r>
          </a:p>
          <a:p>
            <a:pPr lvl="1"/>
            <a:r>
              <a:rPr lang="en-US"/>
              <a:t>Search for minimum cover can be restricted to prime implicants</a:t>
            </a:r>
          </a:p>
          <a:p>
            <a:r>
              <a:rPr lang="en-US">
                <a:solidFill>
                  <a:schemeClr val="bg2"/>
                </a:solidFill>
              </a:rPr>
              <a:t>Quine-McCluskey</a:t>
            </a:r>
            <a:r>
              <a:rPr lang="en-US"/>
              <a:t> method</a:t>
            </a:r>
          </a:p>
          <a:p>
            <a:pPr lvl="1"/>
            <a:r>
              <a:rPr lang="en-US"/>
              <a:t>Compute prime implicants</a:t>
            </a:r>
          </a:p>
          <a:p>
            <a:pPr lvl="1"/>
            <a:r>
              <a:rPr lang="en-US"/>
              <a:t>Determine minimum cover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2F7BBA15-83B6-D24C-A6FE-A6F4EB000D0C}" type="slidenum">
              <a:rPr lang="en-US"/>
              <a:pPr/>
              <a:t>28</a:t>
            </a:fld>
            <a:endParaRPr lang="en-US"/>
          </a:p>
        </p:txBody>
      </p:sp>
      <p:sp>
        <p:nvSpPr>
          <p:cNvPr id="1305602" name="Rectangle 2"/>
          <p:cNvSpPr>
            <a:spLocks noGrp="1" noChangeArrowheads="1"/>
          </p:cNvSpPr>
          <p:nvPr>
            <p:ph type="title"/>
          </p:nvPr>
        </p:nvSpPr>
        <p:spPr/>
        <p:txBody>
          <a:bodyPr/>
          <a:lstStyle/>
          <a:p>
            <a:r>
              <a:rPr lang="en-US"/>
              <a:t>Prime implicant table</a:t>
            </a:r>
          </a:p>
        </p:txBody>
      </p:sp>
      <p:sp>
        <p:nvSpPr>
          <p:cNvPr id="1305603" name="Rectangle 3"/>
          <p:cNvSpPr>
            <a:spLocks noGrp="1" noChangeArrowheads="1"/>
          </p:cNvSpPr>
          <p:nvPr>
            <p:ph type="body" idx="1"/>
          </p:nvPr>
        </p:nvSpPr>
        <p:spPr/>
        <p:txBody>
          <a:bodyPr/>
          <a:lstStyle/>
          <a:p>
            <a:r>
              <a:rPr lang="en-US"/>
              <a:t>Rows: minterms</a:t>
            </a:r>
          </a:p>
          <a:p>
            <a:r>
              <a:rPr lang="en-US"/>
              <a:t>Columns: prime implicants</a:t>
            </a:r>
          </a:p>
          <a:p>
            <a:r>
              <a:rPr lang="en-US"/>
              <a:t>Exponential size</a:t>
            </a:r>
          </a:p>
          <a:p>
            <a:pPr lvl="1"/>
            <a:r>
              <a:rPr lang="en-US">
                <a:solidFill>
                  <a:schemeClr val="tx2"/>
                </a:solidFill>
              </a:rPr>
              <a:t>2</a:t>
            </a:r>
            <a:r>
              <a:rPr lang="en-US" baseline="30000">
                <a:solidFill>
                  <a:schemeClr val="tx2"/>
                </a:solidFill>
              </a:rPr>
              <a:t>n</a:t>
            </a:r>
            <a:r>
              <a:rPr lang="en-US">
                <a:solidFill>
                  <a:schemeClr val="tx2"/>
                </a:solidFill>
              </a:rPr>
              <a:t> </a:t>
            </a:r>
            <a:r>
              <a:rPr lang="en-US"/>
              <a:t>minterms</a:t>
            </a:r>
          </a:p>
          <a:p>
            <a:pPr lvl="1"/>
            <a:r>
              <a:rPr lang="en-US"/>
              <a:t>Up to </a:t>
            </a:r>
            <a:r>
              <a:rPr lang="en-US">
                <a:solidFill>
                  <a:schemeClr val="tx2"/>
                </a:solidFill>
              </a:rPr>
              <a:t>3</a:t>
            </a:r>
            <a:r>
              <a:rPr lang="en-US" baseline="30000">
                <a:solidFill>
                  <a:schemeClr val="tx2"/>
                </a:solidFill>
              </a:rPr>
              <a:t>n</a:t>
            </a:r>
            <a:r>
              <a:rPr lang="en-US">
                <a:solidFill>
                  <a:schemeClr val="tx2"/>
                </a:solidFill>
              </a:rPr>
              <a:t> / n</a:t>
            </a:r>
            <a:r>
              <a:rPr lang="en-US"/>
              <a:t> prime implicants</a:t>
            </a:r>
          </a:p>
          <a:p>
            <a:r>
              <a:rPr lang="en-US"/>
              <a:t>Remarks</a:t>
            </a:r>
          </a:p>
          <a:p>
            <a:pPr lvl="1"/>
            <a:r>
              <a:rPr lang="en-US"/>
              <a:t>Some functions have much fewer primes</a:t>
            </a:r>
          </a:p>
          <a:p>
            <a:pPr lvl="1"/>
            <a:r>
              <a:rPr lang="en-US"/>
              <a:t>Minterms can be grouped together</a:t>
            </a:r>
          </a:p>
          <a:p>
            <a:pPr lvl="1"/>
            <a:r>
              <a:rPr lang="en-US"/>
              <a:t>Implicit methods for implicant enumeration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5"/>
          <p:cNvSpPr>
            <a:spLocks noGrp="1"/>
          </p:cNvSpPr>
          <p:nvPr>
            <p:ph type="ftr" sz="quarter" idx="10"/>
          </p:nvPr>
        </p:nvSpPr>
        <p:spPr/>
        <p:txBody>
          <a:bodyPr/>
          <a:lstStyle/>
          <a:p>
            <a:r>
              <a:rPr lang="en-US"/>
              <a:t>(c)  Giovanni De Micheli</a:t>
            </a:r>
          </a:p>
        </p:txBody>
      </p:sp>
      <p:sp>
        <p:nvSpPr>
          <p:cNvPr id="41" name="Slide Number Placeholder 6"/>
          <p:cNvSpPr>
            <a:spLocks noGrp="1"/>
          </p:cNvSpPr>
          <p:nvPr>
            <p:ph type="sldNum" sz="quarter" idx="11"/>
          </p:nvPr>
        </p:nvSpPr>
        <p:spPr/>
        <p:txBody>
          <a:bodyPr/>
          <a:lstStyle/>
          <a:p>
            <a:fld id="{4C9EB43A-3B11-7947-81E6-69AA34FA1A6C}" type="slidenum">
              <a:rPr lang="en-US"/>
              <a:pPr/>
              <a:t>29</a:t>
            </a:fld>
            <a:endParaRPr lang="en-US"/>
          </a:p>
        </p:txBody>
      </p:sp>
      <p:sp>
        <p:nvSpPr>
          <p:cNvPr id="1306626" name="Rectangle 2"/>
          <p:cNvSpPr>
            <a:spLocks noGrp="1" noChangeArrowheads="1"/>
          </p:cNvSpPr>
          <p:nvPr>
            <p:ph type="title"/>
          </p:nvPr>
        </p:nvSpPr>
        <p:spPr/>
        <p:txBody>
          <a:bodyPr/>
          <a:lstStyle/>
          <a:p>
            <a:r>
              <a:rPr lang="en-US"/>
              <a:t>Example</a:t>
            </a:r>
          </a:p>
        </p:txBody>
      </p:sp>
      <p:sp>
        <p:nvSpPr>
          <p:cNvPr id="1306627" name="Rectangle 3"/>
          <p:cNvSpPr>
            <a:spLocks noGrp="1" noChangeArrowheads="1"/>
          </p:cNvSpPr>
          <p:nvPr>
            <p:ph type="body" sz="half" idx="1"/>
          </p:nvPr>
        </p:nvSpPr>
        <p:spPr>
          <a:xfrm>
            <a:off x="228600" y="923925"/>
            <a:ext cx="6783388" cy="5362575"/>
          </a:xfrm>
        </p:spPr>
        <p:txBody>
          <a:bodyPr/>
          <a:lstStyle/>
          <a:p>
            <a:pPr marL="0" indent="0"/>
            <a:r>
              <a:rPr lang="en-US" sz="2400"/>
              <a:t>  </a:t>
            </a:r>
            <a:r>
              <a:rPr lang="en-US">
                <a:solidFill>
                  <a:schemeClr val="tx2"/>
                </a:solidFill>
              </a:rPr>
              <a:t>f = a</a:t>
            </a:r>
            <a:r>
              <a:rPr lang="ja-JP" altLang="en-US">
                <a:solidFill>
                  <a:schemeClr val="tx2"/>
                </a:solidFill>
                <a:latin typeface="Arial"/>
              </a:rPr>
              <a:t>’</a:t>
            </a:r>
            <a:r>
              <a:rPr lang="en-US">
                <a:solidFill>
                  <a:schemeClr val="tx2"/>
                </a:solidFill>
              </a:rPr>
              <a:t>b</a:t>
            </a:r>
            <a:r>
              <a:rPr lang="ja-JP" altLang="en-US">
                <a:solidFill>
                  <a:schemeClr val="tx2"/>
                </a:solidFill>
                <a:latin typeface="Arial"/>
              </a:rPr>
              <a:t>’</a:t>
            </a:r>
            <a:r>
              <a:rPr lang="en-US">
                <a:solidFill>
                  <a:schemeClr val="tx2"/>
                </a:solidFill>
              </a:rPr>
              <a:t>c</a:t>
            </a:r>
            <a:r>
              <a:rPr lang="ja-JP" altLang="en-US">
                <a:solidFill>
                  <a:schemeClr val="tx2"/>
                </a:solidFill>
                <a:latin typeface="Arial"/>
              </a:rPr>
              <a:t>’</a:t>
            </a:r>
            <a:r>
              <a:rPr lang="en-US">
                <a:solidFill>
                  <a:schemeClr val="tx2"/>
                </a:solidFill>
              </a:rPr>
              <a:t> + a</a:t>
            </a:r>
            <a:r>
              <a:rPr lang="ja-JP" altLang="en-US">
                <a:solidFill>
                  <a:schemeClr val="tx2"/>
                </a:solidFill>
                <a:latin typeface="Arial"/>
              </a:rPr>
              <a:t>’</a:t>
            </a:r>
            <a:r>
              <a:rPr lang="en-US">
                <a:solidFill>
                  <a:schemeClr val="tx2"/>
                </a:solidFill>
              </a:rPr>
              <a:t>b</a:t>
            </a:r>
            <a:r>
              <a:rPr lang="ja-JP" altLang="en-US">
                <a:solidFill>
                  <a:schemeClr val="tx2"/>
                </a:solidFill>
                <a:latin typeface="Arial"/>
              </a:rPr>
              <a:t>’</a:t>
            </a:r>
            <a:r>
              <a:rPr lang="en-US">
                <a:solidFill>
                  <a:schemeClr val="tx2"/>
                </a:solidFill>
              </a:rPr>
              <a:t>c + ab</a:t>
            </a:r>
            <a:r>
              <a:rPr lang="ja-JP" altLang="en-US">
                <a:solidFill>
                  <a:schemeClr val="tx2"/>
                </a:solidFill>
                <a:latin typeface="Arial"/>
              </a:rPr>
              <a:t>’</a:t>
            </a:r>
            <a:r>
              <a:rPr lang="en-US">
                <a:solidFill>
                  <a:schemeClr val="tx2"/>
                </a:solidFill>
              </a:rPr>
              <a:t>c +abc +abc</a:t>
            </a:r>
            <a:r>
              <a:rPr lang="ja-JP" altLang="en-US">
                <a:solidFill>
                  <a:schemeClr val="tx2"/>
                </a:solidFill>
                <a:latin typeface="Arial"/>
              </a:rPr>
              <a:t>’</a:t>
            </a:r>
            <a:endParaRPr lang="en-US">
              <a:solidFill>
                <a:schemeClr val="tx2"/>
              </a:solidFill>
            </a:endParaRPr>
          </a:p>
          <a:p>
            <a:pPr marL="0" indent="0"/>
            <a:r>
              <a:rPr lang="en-US" sz="2400" i="1">
                <a:solidFill>
                  <a:schemeClr val="tx2"/>
                </a:solidFill>
              </a:rPr>
              <a:t> </a:t>
            </a:r>
            <a:r>
              <a:rPr lang="en-US" sz="2400"/>
              <a:t>Primes:</a:t>
            </a:r>
          </a:p>
          <a:p>
            <a:pPr marL="0" indent="0"/>
            <a:endParaRPr lang="en-US" sz="2400"/>
          </a:p>
          <a:p>
            <a:pPr marL="0" indent="0">
              <a:buFont typeface="Monotype Sorts" charset="0"/>
              <a:buNone/>
            </a:pPr>
            <a:endParaRPr lang="en-US" sz="2400"/>
          </a:p>
          <a:p>
            <a:pPr marL="0" indent="0"/>
            <a:r>
              <a:rPr lang="en-US" sz="2400"/>
              <a:t>Table:</a:t>
            </a:r>
          </a:p>
        </p:txBody>
      </p:sp>
      <p:pic>
        <p:nvPicPr>
          <p:cNvPr id="1306628"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825750" y="2290763"/>
            <a:ext cx="1581150" cy="1247775"/>
          </a:xfrm>
          <a:noFill/>
          <a:ln/>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306630" name="Picture 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852613" y="4191000"/>
            <a:ext cx="3495675" cy="2171700"/>
          </a:xfrm>
          <a:noFill/>
          <a:ln/>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grpSp>
        <p:nvGrpSpPr>
          <p:cNvPr id="1306632" name="Group 8"/>
          <p:cNvGrpSpPr>
            <a:grpSpLocks/>
          </p:cNvGrpSpPr>
          <p:nvPr/>
        </p:nvGrpSpPr>
        <p:grpSpPr bwMode="auto">
          <a:xfrm>
            <a:off x="5957888" y="2008188"/>
            <a:ext cx="2347912" cy="1292225"/>
            <a:chOff x="1395" y="1323"/>
            <a:chExt cx="1479" cy="814"/>
          </a:xfrm>
        </p:grpSpPr>
        <p:grpSp>
          <p:nvGrpSpPr>
            <p:cNvPr id="1306633" name="Group 9"/>
            <p:cNvGrpSpPr>
              <a:grpSpLocks/>
            </p:cNvGrpSpPr>
            <p:nvPr/>
          </p:nvGrpSpPr>
          <p:grpSpPr bwMode="auto">
            <a:xfrm>
              <a:off x="1601" y="1359"/>
              <a:ext cx="1194" cy="778"/>
              <a:chOff x="1547" y="2202"/>
              <a:chExt cx="1686" cy="1156"/>
            </a:xfrm>
          </p:grpSpPr>
          <p:grpSp>
            <p:nvGrpSpPr>
              <p:cNvPr id="1306634" name="Group 10"/>
              <p:cNvGrpSpPr>
                <a:grpSpLocks/>
              </p:cNvGrpSpPr>
              <p:nvPr/>
            </p:nvGrpSpPr>
            <p:grpSpPr bwMode="auto">
              <a:xfrm>
                <a:off x="1645" y="2221"/>
                <a:ext cx="1383" cy="1086"/>
                <a:chOff x="1226" y="2238"/>
                <a:chExt cx="1383" cy="1086"/>
              </a:xfrm>
            </p:grpSpPr>
            <p:sp>
              <p:nvSpPr>
                <p:cNvPr id="1306635" name="Line 11"/>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6636" name="Group 12"/>
                <p:cNvGrpSpPr>
                  <a:grpSpLocks/>
                </p:cNvGrpSpPr>
                <p:nvPr/>
              </p:nvGrpSpPr>
              <p:grpSpPr bwMode="auto">
                <a:xfrm>
                  <a:off x="1226" y="2238"/>
                  <a:ext cx="1383" cy="1086"/>
                  <a:chOff x="1226" y="2238"/>
                  <a:chExt cx="1383" cy="1086"/>
                </a:xfrm>
              </p:grpSpPr>
              <p:sp>
                <p:nvSpPr>
                  <p:cNvPr id="1306637" name="Rectangle 13"/>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38" name="Rectangle 14"/>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39" name="Line 15"/>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40" name="Line 16"/>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41" name="Line 17"/>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6642" name="Oval 18"/>
              <p:cNvSpPr>
                <a:spLocks noChangeArrowheads="1"/>
              </p:cNvSpPr>
              <p:nvPr/>
            </p:nvSpPr>
            <p:spPr bwMode="auto">
              <a:xfrm>
                <a:off x="1547" y="2559"/>
                <a:ext cx="190" cy="799"/>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43" name="Oval 19"/>
              <p:cNvSpPr>
                <a:spLocks noChangeArrowheads="1"/>
              </p:cNvSpPr>
              <p:nvPr/>
            </p:nvSpPr>
            <p:spPr bwMode="auto">
              <a:xfrm rot="-2316472">
                <a:off x="2359" y="2379"/>
                <a:ext cx="874" cy="159"/>
              </a:xfrm>
              <a:prstGeom prst="ellipse">
                <a:avLst/>
              </a:prstGeom>
              <a:solidFill>
                <a:srgbClr val="333333"/>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44" name="Oval 20"/>
              <p:cNvSpPr>
                <a:spLocks noChangeArrowheads="1"/>
              </p:cNvSpPr>
              <p:nvPr/>
            </p:nvSpPr>
            <p:spPr bwMode="auto">
              <a:xfrm>
                <a:off x="1605" y="2518"/>
                <a:ext cx="995" cy="173"/>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45" name="Oval 21"/>
              <p:cNvSpPr>
                <a:spLocks noChangeArrowheads="1"/>
              </p:cNvSpPr>
              <p:nvPr/>
            </p:nvSpPr>
            <p:spPr bwMode="auto">
              <a:xfrm>
                <a:off x="2918" y="2202"/>
                <a:ext cx="190" cy="799"/>
              </a:xfrm>
              <a:prstGeom prst="ellipse">
                <a:avLst/>
              </a:prstGeom>
              <a:solidFill>
                <a:srgbClr val="8080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06646" name="Rectangle 22"/>
            <p:cNvSpPr>
              <a:spLocks noChangeArrowheads="1"/>
            </p:cNvSpPr>
            <p:nvPr/>
          </p:nvSpPr>
          <p:spPr bwMode="auto">
            <a:xfrm>
              <a:off x="1395" y="1774"/>
              <a:ext cx="2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06647" name="Rectangle 23"/>
            <p:cNvSpPr>
              <a:spLocks noChangeArrowheads="1"/>
            </p:cNvSpPr>
            <p:nvPr/>
          </p:nvSpPr>
          <p:spPr bwMode="auto">
            <a:xfrm>
              <a:off x="1992" y="1378"/>
              <a:ext cx="19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sp>
          <p:nvSpPr>
            <p:cNvPr id="1306648" name="Rectangle 24"/>
            <p:cNvSpPr>
              <a:spLocks noChangeArrowheads="1"/>
            </p:cNvSpPr>
            <p:nvPr/>
          </p:nvSpPr>
          <p:spPr bwMode="auto">
            <a:xfrm>
              <a:off x="2310" y="1323"/>
              <a:ext cx="19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γ</a:t>
              </a:r>
              <a:endParaRPr lang="en-US" sz="1600">
                <a:solidFill>
                  <a:schemeClr val="tx2"/>
                </a:solidFill>
              </a:endParaRPr>
            </a:p>
          </p:txBody>
        </p:sp>
        <p:sp>
          <p:nvSpPr>
            <p:cNvPr id="1306649" name="Rectangle 25"/>
            <p:cNvSpPr>
              <a:spLocks noChangeArrowheads="1"/>
            </p:cNvSpPr>
            <p:nvPr/>
          </p:nvSpPr>
          <p:spPr bwMode="auto">
            <a:xfrm>
              <a:off x="2678" y="1549"/>
              <a:ext cx="19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sp>
        <p:nvSpPr>
          <p:cNvPr id="1306650" name="Text Box 26"/>
          <p:cNvSpPr txBox="1">
            <a:spLocks noChangeArrowheads="1"/>
          </p:cNvSpPr>
          <p:nvPr/>
        </p:nvSpPr>
        <p:spPr bwMode="auto">
          <a:xfrm>
            <a:off x="6091238" y="3535363"/>
            <a:ext cx="21383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Prime implicants of f</a:t>
            </a:r>
          </a:p>
        </p:txBody>
      </p:sp>
      <p:grpSp>
        <p:nvGrpSpPr>
          <p:cNvPr id="1306653" name="Group 29"/>
          <p:cNvGrpSpPr>
            <a:grpSpLocks/>
          </p:cNvGrpSpPr>
          <p:nvPr/>
        </p:nvGrpSpPr>
        <p:grpSpPr bwMode="auto">
          <a:xfrm>
            <a:off x="6407150" y="4384675"/>
            <a:ext cx="1555750" cy="1160463"/>
            <a:chOff x="1226" y="2238"/>
            <a:chExt cx="1383" cy="1086"/>
          </a:xfrm>
        </p:grpSpPr>
        <p:sp>
          <p:nvSpPr>
            <p:cNvPr id="1306654" name="Line 30"/>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06655" name="Group 31"/>
            <p:cNvGrpSpPr>
              <a:grpSpLocks/>
            </p:cNvGrpSpPr>
            <p:nvPr/>
          </p:nvGrpSpPr>
          <p:grpSpPr bwMode="auto">
            <a:xfrm>
              <a:off x="1226" y="2238"/>
              <a:ext cx="1383" cy="1086"/>
              <a:chOff x="1226" y="2238"/>
              <a:chExt cx="1383" cy="1086"/>
            </a:xfrm>
          </p:grpSpPr>
          <p:sp>
            <p:nvSpPr>
              <p:cNvPr id="1306656" name="Rectangle 32"/>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57" name="Rectangle 33"/>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58" name="Line 34"/>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59" name="Line 35"/>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60" name="Line 36"/>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06661" name="Oval 37"/>
          <p:cNvSpPr>
            <a:spLocks noChangeArrowheads="1"/>
          </p:cNvSpPr>
          <p:nvPr/>
        </p:nvSpPr>
        <p:spPr bwMode="auto">
          <a:xfrm>
            <a:off x="6297613" y="4745038"/>
            <a:ext cx="214312" cy="854075"/>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63" name="Oval 39"/>
          <p:cNvSpPr>
            <a:spLocks noChangeArrowheads="1"/>
          </p:cNvSpPr>
          <p:nvPr/>
        </p:nvSpPr>
        <p:spPr bwMode="auto">
          <a:xfrm>
            <a:off x="6362700" y="4702175"/>
            <a:ext cx="1119188" cy="184150"/>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64" name="Oval 40"/>
          <p:cNvSpPr>
            <a:spLocks noChangeArrowheads="1"/>
          </p:cNvSpPr>
          <p:nvPr/>
        </p:nvSpPr>
        <p:spPr bwMode="auto">
          <a:xfrm>
            <a:off x="7839075" y="4364038"/>
            <a:ext cx="212725" cy="854075"/>
          </a:xfrm>
          <a:prstGeom prst="ellipse">
            <a:avLst/>
          </a:prstGeom>
          <a:solidFill>
            <a:srgbClr val="8080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6665" name="Rectangle 41"/>
          <p:cNvSpPr>
            <a:spLocks noChangeArrowheads="1"/>
          </p:cNvSpPr>
          <p:nvPr/>
        </p:nvSpPr>
        <p:spPr bwMode="auto">
          <a:xfrm>
            <a:off x="5970588" y="5022850"/>
            <a:ext cx="3333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06666" name="Rectangle 42"/>
          <p:cNvSpPr>
            <a:spLocks noChangeArrowheads="1"/>
          </p:cNvSpPr>
          <p:nvPr/>
        </p:nvSpPr>
        <p:spPr bwMode="auto">
          <a:xfrm>
            <a:off x="6918325" y="4394200"/>
            <a:ext cx="3143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sp>
        <p:nvSpPr>
          <p:cNvPr id="1306668" name="Rectangle 44"/>
          <p:cNvSpPr>
            <a:spLocks noChangeArrowheads="1"/>
          </p:cNvSpPr>
          <p:nvPr/>
        </p:nvSpPr>
        <p:spPr bwMode="auto">
          <a:xfrm>
            <a:off x="8007350" y="4665663"/>
            <a:ext cx="311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sp>
        <p:nvSpPr>
          <p:cNvPr id="1306669" name="Text Box 45"/>
          <p:cNvSpPr txBox="1">
            <a:spLocks noChangeArrowheads="1"/>
          </p:cNvSpPr>
          <p:nvPr/>
        </p:nvSpPr>
        <p:spPr bwMode="auto">
          <a:xfrm>
            <a:off x="6103938" y="5681663"/>
            <a:ext cx="21383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Minimum cover of 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logic synthesis?</a:t>
            </a:r>
          </a:p>
        </p:txBody>
      </p:sp>
      <p:sp>
        <p:nvSpPr>
          <p:cNvPr id="3" name="Content Placeholder 2"/>
          <p:cNvSpPr>
            <a:spLocks noGrp="1"/>
          </p:cNvSpPr>
          <p:nvPr>
            <p:ph idx="1"/>
          </p:nvPr>
        </p:nvSpPr>
        <p:spPr>
          <a:xfrm>
            <a:off x="209062" y="1001346"/>
            <a:ext cx="8699500" cy="5207000"/>
          </a:xfrm>
        </p:spPr>
        <p:txBody>
          <a:bodyPr/>
          <a:lstStyle/>
          <a:p>
            <a:r>
              <a:rPr lang="en-US" dirty="0"/>
              <a:t>A </a:t>
            </a:r>
            <a:r>
              <a:rPr lang="en-US" i="1" dirty="0"/>
              <a:t>logic-level representation </a:t>
            </a:r>
            <a:r>
              <a:rPr lang="en-US" dirty="0"/>
              <a:t>is:</a:t>
            </a:r>
          </a:p>
          <a:p>
            <a:pPr lvl="1"/>
            <a:r>
              <a:rPr lang="en-US" dirty="0"/>
              <a:t>A Boolean function</a:t>
            </a:r>
          </a:p>
          <a:p>
            <a:pPr lvl="1"/>
            <a:r>
              <a:rPr lang="en-US" dirty="0"/>
              <a:t>A set of Boolean functions and their dependences</a:t>
            </a:r>
          </a:p>
          <a:p>
            <a:pPr lvl="1"/>
            <a:r>
              <a:rPr lang="en-US" dirty="0"/>
              <a:t>A schematic with logic gates</a:t>
            </a:r>
          </a:p>
          <a:p>
            <a:pPr lvl="1"/>
            <a:r>
              <a:rPr lang="en-US" dirty="0"/>
              <a:t>A logic-level HDL description</a:t>
            </a:r>
          </a:p>
          <a:p>
            <a:r>
              <a:rPr lang="en-US" dirty="0"/>
              <a:t>Logic synthesis is the process of optimizing logic representations with the final goal of:</a:t>
            </a:r>
          </a:p>
          <a:p>
            <a:pPr lvl="1"/>
            <a:r>
              <a:rPr lang="en-US" dirty="0"/>
              <a:t>Speeding up a circuit</a:t>
            </a:r>
          </a:p>
          <a:p>
            <a:pPr lvl="1"/>
            <a:r>
              <a:rPr lang="en-US" dirty="0"/>
              <a:t>Reducing its area and manufacturing cost</a:t>
            </a:r>
          </a:p>
          <a:p>
            <a:pPr lvl="1"/>
            <a:r>
              <a:rPr lang="en-US" dirty="0"/>
              <a:t>Reducing the energy consumption</a:t>
            </a:r>
          </a:p>
          <a:p>
            <a:pPr lvl="1"/>
            <a:endParaRPr lang="en-US" dirty="0"/>
          </a:p>
        </p:txBody>
      </p:sp>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AB887539-63D5-A841-BF30-E5714A0EA7B9}" type="slidenum">
              <a:rPr lang="en-US" smtClean="0"/>
              <a:pPr/>
              <a:t>3</a:t>
            </a:fld>
            <a:endParaRPr lang="en-US"/>
          </a:p>
        </p:txBody>
      </p:sp>
    </p:spTree>
    <p:extLst>
      <p:ext uri="{BB962C8B-B14F-4D97-AF65-F5344CB8AC3E}">
        <p14:creationId xmlns:p14="http://schemas.microsoft.com/office/powerpoint/2010/main" val="7297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8C52A1E-3A50-4E4C-8A79-3A0E0BC16009}" type="slidenum">
              <a:rPr lang="en-US"/>
              <a:pPr/>
              <a:t>30</a:t>
            </a:fld>
            <a:endParaRPr lang="en-US"/>
          </a:p>
        </p:txBody>
      </p:sp>
      <p:sp>
        <p:nvSpPr>
          <p:cNvPr id="1311746" name="Rectangle 2"/>
          <p:cNvSpPr>
            <a:spLocks noGrp="1" noChangeArrowheads="1"/>
          </p:cNvSpPr>
          <p:nvPr>
            <p:ph type="title"/>
          </p:nvPr>
        </p:nvSpPr>
        <p:spPr/>
        <p:txBody>
          <a:bodyPr/>
          <a:lstStyle/>
          <a:p>
            <a:r>
              <a:rPr lang="en-US" sz="2800"/>
              <a:t>Minimum cover</a:t>
            </a:r>
            <a:br>
              <a:rPr lang="en-US" sz="2800"/>
            </a:br>
            <a:r>
              <a:rPr lang="en-US" sz="2800"/>
              <a:t>early methods</a:t>
            </a:r>
          </a:p>
        </p:txBody>
      </p:sp>
      <p:sp>
        <p:nvSpPr>
          <p:cNvPr id="1311747" name="Rectangle 3"/>
          <p:cNvSpPr>
            <a:spLocks noGrp="1" noChangeArrowheads="1"/>
          </p:cNvSpPr>
          <p:nvPr>
            <p:ph type="body" idx="1"/>
          </p:nvPr>
        </p:nvSpPr>
        <p:spPr/>
        <p:txBody>
          <a:bodyPr/>
          <a:lstStyle/>
          <a:p>
            <a:pPr>
              <a:lnSpc>
                <a:spcPct val="115000"/>
              </a:lnSpc>
            </a:pPr>
            <a:r>
              <a:rPr lang="en-US"/>
              <a:t>Reduce table</a:t>
            </a:r>
          </a:p>
          <a:p>
            <a:pPr lvl="1">
              <a:lnSpc>
                <a:spcPct val="100000"/>
              </a:lnSpc>
            </a:pPr>
            <a:r>
              <a:rPr lang="en-US"/>
              <a:t>Iteratively identify essentials,</a:t>
            </a:r>
            <a:br>
              <a:rPr lang="en-US"/>
            </a:br>
            <a:r>
              <a:rPr lang="en-US"/>
              <a:t>save them in the cover.</a:t>
            </a:r>
            <a:br>
              <a:rPr lang="en-US"/>
            </a:br>
            <a:r>
              <a:rPr lang="en-US"/>
              <a:t>Remove covered minterms</a:t>
            </a:r>
          </a:p>
          <a:p>
            <a:pPr>
              <a:lnSpc>
                <a:spcPct val="115000"/>
              </a:lnSpc>
            </a:pPr>
            <a:r>
              <a:rPr lang="en-US">
                <a:solidFill>
                  <a:schemeClr val="bg2"/>
                </a:solidFill>
              </a:rPr>
              <a:t>Petrick</a:t>
            </a:r>
            <a:r>
              <a:rPr lang="ja-JP" altLang="en-US">
                <a:latin typeface="Arial"/>
              </a:rPr>
              <a:t>’</a:t>
            </a:r>
            <a:r>
              <a:rPr lang="en-US"/>
              <a:t>s method</a:t>
            </a:r>
          </a:p>
          <a:p>
            <a:pPr lvl="1">
              <a:lnSpc>
                <a:spcPct val="100000"/>
              </a:lnSpc>
            </a:pPr>
            <a:r>
              <a:rPr lang="en-US"/>
              <a:t>Write covering clauses in </a:t>
            </a:r>
            <a:r>
              <a:rPr lang="en-US" i="1">
                <a:solidFill>
                  <a:schemeClr val="tx2"/>
                </a:solidFill>
              </a:rPr>
              <a:t>pos </a:t>
            </a:r>
            <a:r>
              <a:rPr lang="en-US"/>
              <a:t>form</a:t>
            </a:r>
          </a:p>
          <a:p>
            <a:pPr lvl="1">
              <a:lnSpc>
                <a:spcPct val="100000"/>
              </a:lnSpc>
            </a:pPr>
            <a:r>
              <a:rPr lang="en-US"/>
              <a:t>Multiply out pos form into</a:t>
            </a:r>
            <a:r>
              <a:rPr lang="en-US" i="1">
                <a:solidFill>
                  <a:schemeClr val="tx2"/>
                </a:solidFill>
              </a:rPr>
              <a:t> sop</a:t>
            </a:r>
            <a:r>
              <a:rPr lang="en-US"/>
              <a:t> form</a:t>
            </a:r>
          </a:p>
          <a:p>
            <a:pPr lvl="1">
              <a:lnSpc>
                <a:spcPct val="100000"/>
              </a:lnSpc>
            </a:pPr>
            <a:r>
              <a:rPr lang="en-US"/>
              <a:t>Select cube of minimum size</a:t>
            </a:r>
          </a:p>
          <a:p>
            <a:pPr>
              <a:lnSpc>
                <a:spcPct val="115000"/>
              </a:lnSpc>
            </a:pPr>
            <a:r>
              <a:rPr lang="en-US"/>
              <a:t>Remark</a:t>
            </a:r>
          </a:p>
          <a:p>
            <a:pPr lvl="1">
              <a:lnSpc>
                <a:spcPct val="100000"/>
              </a:lnSpc>
            </a:pPr>
            <a:r>
              <a:rPr lang="en-US"/>
              <a:t>Multiplying out clauses has exponential cost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US"/>
              <a:t>(c)  Giovanni De Micheli</a:t>
            </a:r>
          </a:p>
        </p:txBody>
      </p:sp>
      <p:sp>
        <p:nvSpPr>
          <p:cNvPr id="23" name="Slide Number Placeholder 4"/>
          <p:cNvSpPr>
            <a:spLocks noGrp="1"/>
          </p:cNvSpPr>
          <p:nvPr>
            <p:ph type="sldNum" sz="quarter" idx="11"/>
          </p:nvPr>
        </p:nvSpPr>
        <p:spPr/>
        <p:txBody>
          <a:bodyPr/>
          <a:lstStyle/>
          <a:p>
            <a:fld id="{55548201-CC35-BE44-9929-888AA7D515F3}" type="slidenum">
              <a:rPr lang="en-US"/>
              <a:pPr/>
              <a:t>31</a:t>
            </a:fld>
            <a:endParaRPr lang="en-US"/>
          </a:p>
        </p:txBody>
      </p:sp>
      <p:sp>
        <p:nvSpPr>
          <p:cNvPr id="1312770" name="Rectangle 2"/>
          <p:cNvSpPr>
            <a:spLocks noGrp="1" noChangeArrowheads="1"/>
          </p:cNvSpPr>
          <p:nvPr>
            <p:ph type="title"/>
          </p:nvPr>
        </p:nvSpPr>
        <p:spPr/>
        <p:txBody>
          <a:bodyPr/>
          <a:lstStyle/>
          <a:p>
            <a:r>
              <a:rPr lang="en-US"/>
              <a:t>Example</a:t>
            </a:r>
          </a:p>
        </p:txBody>
      </p:sp>
      <p:sp>
        <p:nvSpPr>
          <p:cNvPr id="1312771" name="Rectangle 3"/>
          <p:cNvSpPr>
            <a:spLocks noGrp="1" noChangeArrowheads="1"/>
          </p:cNvSpPr>
          <p:nvPr>
            <p:ph type="body" idx="1"/>
          </p:nvPr>
        </p:nvSpPr>
        <p:spPr/>
        <p:txBody>
          <a:bodyPr/>
          <a:lstStyle/>
          <a:p>
            <a:r>
              <a:rPr lang="en-US"/>
              <a:t> </a:t>
            </a:r>
            <a:r>
              <a:rPr lang="en-US" i="1"/>
              <a:t>pos</a:t>
            </a:r>
            <a:r>
              <a:rPr lang="en-US"/>
              <a:t> clauses</a:t>
            </a:r>
          </a:p>
          <a:p>
            <a:pPr lvl="1"/>
            <a:r>
              <a:rPr lang="en-US">
                <a:solidFill>
                  <a:schemeClr val="tx2"/>
                </a:solidFill>
              </a:rPr>
              <a:t>(</a:t>
            </a:r>
            <a:r>
              <a:rPr lang="el-GR">
                <a:solidFill>
                  <a:schemeClr val="tx2"/>
                </a:solidFill>
                <a:latin typeface="Lucida Grande" charset="0"/>
              </a:rPr>
              <a:t>α</a:t>
            </a:r>
            <a:r>
              <a:rPr lang="en-US">
                <a:solidFill>
                  <a:schemeClr val="tx2"/>
                </a:solidFill>
              </a:rPr>
              <a:t>) (</a:t>
            </a:r>
            <a:r>
              <a:rPr lang="el-GR">
                <a:solidFill>
                  <a:schemeClr val="tx2"/>
                </a:solidFill>
                <a:latin typeface="Lucida Grande" charset="0"/>
              </a:rPr>
              <a:t>α</a:t>
            </a:r>
            <a:r>
              <a:rPr lang="en-US">
                <a:solidFill>
                  <a:schemeClr val="tx2"/>
                </a:solidFill>
              </a:rPr>
              <a:t> + </a:t>
            </a:r>
            <a:r>
              <a:rPr lang="el-GR">
                <a:solidFill>
                  <a:schemeClr val="tx2"/>
                </a:solidFill>
                <a:latin typeface="Lucida Grande" charset="0"/>
              </a:rPr>
              <a:t>β</a:t>
            </a:r>
            <a:r>
              <a:rPr lang="en-US">
                <a:solidFill>
                  <a:schemeClr val="tx2"/>
                </a:solidFill>
              </a:rPr>
              <a:t>)  (</a:t>
            </a:r>
            <a:r>
              <a:rPr lang="el-GR">
                <a:solidFill>
                  <a:schemeClr val="tx2"/>
                </a:solidFill>
                <a:latin typeface="Lucida Grande" charset="0"/>
              </a:rPr>
              <a:t>β</a:t>
            </a:r>
            <a:r>
              <a:rPr lang="en-US">
                <a:solidFill>
                  <a:schemeClr val="tx2"/>
                </a:solidFill>
              </a:rPr>
              <a:t> + </a:t>
            </a:r>
            <a:r>
              <a:rPr lang="el-GR">
                <a:solidFill>
                  <a:schemeClr val="tx2"/>
                </a:solidFill>
                <a:latin typeface="Lucida Grande" charset="0"/>
              </a:rPr>
              <a:t>γ</a:t>
            </a:r>
            <a:r>
              <a:rPr lang="en-US">
                <a:solidFill>
                  <a:schemeClr val="tx2"/>
                </a:solidFill>
              </a:rPr>
              <a:t>) (</a:t>
            </a:r>
            <a:r>
              <a:rPr lang="el-GR">
                <a:solidFill>
                  <a:schemeClr val="tx2"/>
                </a:solidFill>
                <a:latin typeface="Lucida Grande" charset="0"/>
              </a:rPr>
              <a:t>γ</a:t>
            </a:r>
            <a:r>
              <a:rPr lang="en-US">
                <a:solidFill>
                  <a:schemeClr val="tx2"/>
                </a:solidFill>
              </a:rPr>
              <a:t> + </a:t>
            </a:r>
            <a:r>
              <a:rPr lang="el-GR">
                <a:solidFill>
                  <a:schemeClr val="tx2"/>
                </a:solidFill>
                <a:latin typeface="Lucida Grande" charset="0"/>
              </a:rPr>
              <a:t>δ</a:t>
            </a:r>
            <a:r>
              <a:rPr lang="en-US">
                <a:solidFill>
                  <a:schemeClr val="tx2"/>
                </a:solidFill>
              </a:rPr>
              <a:t>) (</a:t>
            </a:r>
            <a:r>
              <a:rPr lang="el-GR">
                <a:solidFill>
                  <a:schemeClr val="tx2"/>
                </a:solidFill>
                <a:latin typeface="Lucida Grande" charset="0"/>
              </a:rPr>
              <a:t>δ</a:t>
            </a:r>
            <a:r>
              <a:rPr lang="en-US">
                <a:solidFill>
                  <a:schemeClr val="tx2"/>
                </a:solidFill>
              </a:rPr>
              <a:t>) = 1</a:t>
            </a:r>
          </a:p>
          <a:p>
            <a:r>
              <a:rPr lang="en-US" i="1"/>
              <a:t>sop</a:t>
            </a:r>
            <a:r>
              <a:rPr lang="en-US"/>
              <a:t> form:</a:t>
            </a:r>
          </a:p>
          <a:p>
            <a:pPr lvl="1"/>
            <a:r>
              <a:rPr lang="en-US"/>
              <a:t> </a:t>
            </a:r>
            <a:r>
              <a:rPr lang="el-GR">
                <a:solidFill>
                  <a:schemeClr val="tx2"/>
                </a:solidFill>
                <a:latin typeface="Lucida Grande" charset="0"/>
              </a:rPr>
              <a:t>αβδ</a:t>
            </a:r>
            <a:r>
              <a:rPr lang="en-US">
                <a:solidFill>
                  <a:schemeClr val="tx2"/>
                </a:solidFill>
              </a:rPr>
              <a:t> +  </a:t>
            </a:r>
            <a:r>
              <a:rPr lang="el-GR">
                <a:solidFill>
                  <a:schemeClr val="tx2"/>
                </a:solidFill>
                <a:latin typeface="Lucida Grande" charset="0"/>
              </a:rPr>
              <a:t>αγδ</a:t>
            </a:r>
            <a:r>
              <a:rPr lang="en-US">
                <a:solidFill>
                  <a:schemeClr val="tx2"/>
                </a:solidFill>
              </a:rPr>
              <a:t>  = 1</a:t>
            </a:r>
          </a:p>
          <a:p>
            <a:r>
              <a:rPr lang="en-US"/>
              <a:t>Solutions:</a:t>
            </a:r>
          </a:p>
          <a:p>
            <a:pPr>
              <a:buFont typeface="Monotype Sorts" charset="0"/>
              <a:buNone/>
            </a:pPr>
            <a:r>
              <a:rPr lang="en-US"/>
              <a:t>	 </a:t>
            </a:r>
            <a:r>
              <a:rPr lang="en-US">
                <a:solidFill>
                  <a:schemeClr val="tx2"/>
                </a:solidFill>
              </a:rPr>
              <a:t>{ </a:t>
            </a:r>
            <a:r>
              <a:rPr lang="el-GR">
                <a:solidFill>
                  <a:schemeClr val="tx2"/>
                </a:solidFill>
                <a:latin typeface="Lucida Grande" charset="0"/>
              </a:rPr>
              <a:t>α</a:t>
            </a:r>
            <a:r>
              <a:rPr lang="en-US">
                <a:solidFill>
                  <a:schemeClr val="tx2"/>
                </a:solidFill>
              </a:rPr>
              <a:t> </a:t>
            </a:r>
            <a:r>
              <a:rPr lang="el-GR">
                <a:solidFill>
                  <a:schemeClr val="tx2"/>
                </a:solidFill>
                <a:latin typeface="Lucida Grande" charset="0"/>
              </a:rPr>
              <a:t>β</a:t>
            </a:r>
            <a:r>
              <a:rPr lang="en-US">
                <a:solidFill>
                  <a:schemeClr val="tx2"/>
                </a:solidFill>
              </a:rPr>
              <a:t> </a:t>
            </a:r>
            <a:r>
              <a:rPr lang="el-GR">
                <a:solidFill>
                  <a:schemeClr val="tx2"/>
                </a:solidFill>
                <a:latin typeface="Lucida Grande" charset="0"/>
              </a:rPr>
              <a:t>δ</a:t>
            </a:r>
            <a:r>
              <a:rPr lang="en-US">
                <a:solidFill>
                  <a:schemeClr val="tx2"/>
                </a:solidFill>
              </a:rPr>
              <a:t> }</a:t>
            </a:r>
          </a:p>
          <a:p>
            <a:pPr>
              <a:buFont typeface="Monotype Sorts" charset="0"/>
              <a:buNone/>
            </a:pPr>
            <a:r>
              <a:rPr lang="en-US">
                <a:solidFill>
                  <a:schemeClr val="tx2"/>
                </a:solidFill>
              </a:rPr>
              <a:t>	 { </a:t>
            </a:r>
            <a:r>
              <a:rPr lang="el-GR">
                <a:solidFill>
                  <a:schemeClr val="tx2"/>
                </a:solidFill>
                <a:latin typeface="Lucida Grande" charset="0"/>
              </a:rPr>
              <a:t>α</a:t>
            </a:r>
            <a:r>
              <a:rPr lang="en-US">
                <a:solidFill>
                  <a:schemeClr val="tx2"/>
                </a:solidFill>
              </a:rPr>
              <a:t> </a:t>
            </a:r>
            <a:r>
              <a:rPr lang="el-GR">
                <a:solidFill>
                  <a:schemeClr val="tx2"/>
                </a:solidFill>
                <a:latin typeface="Lucida Grande" charset="0"/>
              </a:rPr>
              <a:t>γ</a:t>
            </a:r>
            <a:r>
              <a:rPr lang="en-US">
                <a:solidFill>
                  <a:schemeClr val="tx2"/>
                </a:solidFill>
              </a:rPr>
              <a:t> </a:t>
            </a:r>
            <a:r>
              <a:rPr lang="el-GR">
                <a:solidFill>
                  <a:schemeClr val="tx2"/>
                </a:solidFill>
                <a:latin typeface="Lucida Grande" charset="0"/>
              </a:rPr>
              <a:t>δ</a:t>
            </a:r>
            <a:r>
              <a:rPr lang="en-US">
                <a:solidFill>
                  <a:schemeClr val="tx2"/>
                </a:solidFill>
              </a:rPr>
              <a:t> }</a:t>
            </a:r>
            <a:endParaRPr lang="el-GR">
              <a:solidFill>
                <a:schemeClr val="tx2"/>
              </a:solidFill>
            </a:endParaRPr>
          </a:p>
        </p:txBody>
      </p:sp>
      <p:grpSp>
        <p:nvGrpSpPr>
          <p:cNvPr id="1312772" name="Group 4"/>
          <p:cNvGrpSpPr>
            <a:grpSpLocks/>
          </p:cNvGrpSpPr>
          <p:nvPr/>
        </p:nvGrpSpPr>
        <p:grpSpPr bwMode="auto">
          <a:xfrm>
            <a:off x="5957888" y="2008188"/>
            <a:ext cx="2347912" cy="1292225"/>
            <a:chOff x="1395" y="1323"/>
            <a:chExt cx="1479" cy="814"/>
          </a:xfrm>
        </p:grpSpPr>
        <p:grpSp>
          <p:nvGrpSpPr>
            <p:cNvPr id="1312773" name="Group 5"/>
            <p:cNvGrpSpPr>
              <a:grpSpLocks/>
            </p:cNvGrpSpPr>
            <p:nvPr/>
          </p:nvGrpSpPr>
          <p:grpSpPr bwMode="auto">
            <a:xfrm>
              <a:off x="1601" y="1359"/>
              <a:ext cx="1194" cy="778"/>
              <a:chOff x="1547" y="2202"/>
              <a:chExt cx="1686" cy="1156"/>
            </a:xfrm>
          </p:grpSpPr>
          <p:grpSp>
            <p:nvGrpSpPr>
              <p:cNvPr id="1312774" name="Group 6"/>
              <p:cNvGrpSpPr>
                <a:grpSpLocks/>
              </p:cNvGrpSpPr>
              <p:nvPr/>
            </p:nvGrpSpPr>
            <p:grpSpPr bwMode="auto">
              <a:xfrm>
                <a:off x="1645" y="2221"/>
                <a:ext cx="1383" cy="1086"/>
                <a:chOff x="1226" y="2238"/>
                <a:chExt cx="1383" cy="1086"/>
              </a:xfrm>
            </p:grpSpPr>
            <p:sp>
              <p:nvSpPr>
                <p:cNvPr id="1312775" name="Line 7"/>
                <p:cNvSpPr>
                  <a:spLocks noChangeShapeType="1"/>
                </p:cNvSpPr>
                <p:nvPr/>
              </p:nvSpPr>
              <p:spPr bwMode="auto">
                <a:xfrm flipV="1">
                  <a:off x="1226" y="2929"/>
                  <a:ext cx="494" cy="37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12776" name="Group 8"/>
                <p:cNvGrpSpPr>
                  <a:grpSpLocks/>
                </p:cNvGrpSpPr>
                <p:nvPr/>
              </p:nvGrpSpPr>
              <p:grpSpPr bwMode="auto">
                <a:xfrm>
                  <a:off x="1226" y="2238"/>
                  <a:ext cx="1383" cy="1086"/>
                  <a:chOff x="1226" y="2238"/>
                  <a:chExt cx="1383" cy="1086"/>
                </a:xfrm>
              </p:grpSpPr>
              <p:sp>
                <p:nvSpPr>
                  <p:cNvPr id="1312777" name="Rectangle 9"/>
                  <p:cNvSpPr>
                    <a:spLocks noChangeArrowheads="1"/>
                  </p:cNvSpPr>
                  <p:nvPr/>
                </p:nvSpPr>
                <p:spPr bwMode="auto">
                  <a:xfrm>
                    <a:off x="1720" y="2240"/>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78" name="Rectangle 10"/>
                  <p:cNvSpPr>
                    <a:spLocks noChangeArrowheads="1"/>
                  </p:cNvSpPr>
                  <p:nvPr/>
                </p:nvSpPr>
                <p:spPr bwMode="auto">
                  <a:xfrm>
                    <a:off x="1232" y="2624"/>
                    <a:ext cx="889" cy="69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79" name="Line 11"/>
                  <p:cNvSpPr>
                    <a:spLocks noChangeShapeType="1"/>
                  </p:cNvSpPr>
                  <p:nvPr/>
                </p:nvSpPr>
                <p:spPr bwMode="auto">
                  <a:xfrm flipV="1">
                    <a:off x="2115" y="2246"/>
                    <a:ext cx="485" cy="371"/>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80" name="Line 12"/>
                  <p:cNvSpPr>
                    <a:spLocks noChangeShapeType="1"/>
                  </p:cNvSpPr>
                  <p:nvPr/>
                </p:nvSpPr>
                <p:spPr bwMode="auto">
                  <a:xfrm flipV="1">
                    <a:off x="2115" y="2929"/>
                    <a:ext cx="477" cy="39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81" name="Line 13"/>
                  <p:cNvSpPr>
                    <a:spLocks noChangeShapeType="1"/>
                  </p:cNvSpPr>
                  <p:nvPr/>
                </p:nvSpPr>
                <p:spPr bwMode="auto">
                  <a:xfrm flipV="1">
                    <a:off x="1226" y="2238"/>
                    <a:ext cx="486" cy="3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312782" name="Oval 14"/>
              <p:cNvSpPr>
                <a:spLocks noChangeArrowheads="1"/>
              </p:cNvSpPr>
              <p:nvPr/>
            </p:nvSpPr>
            <p:spPr bwMode="auto">
              <a:xfrm>
                <a:off x="1547" y="2559"/>
                <a:ext cx="190" cy="799"/>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83" name="Oval 15"/>
              <p:cNvSpPr>
                <a:spLocks noChangeArrowheads="1"/>
              </p:cNvSpPr>
              <p:nvPr/>
            </p:nvSpPr>
            <p:spPr bwMode="auto">
              <a:xfrm rot="-2316472">
                <a:off x="2359" y="2379"/>
                <a:ext cx="874" cy="159"/>
              </a:xfrm>
              <a:prstGeom prst="ellipse">
                <a:avLst/>
              </a:prstGeom>
              <a:solidFill>
                <a:srgbClr val="333333"/>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84" name="Oval 16"/>
              <p:cNvSpPr>
                <a:spLocks noChangeArrowheads="1"/>
              </p:cNvSpPr>
              <p:nvPr/>
            </p:nvSpPr>
            <p:spPr bwMode="auto">
              <a:xfrm>
                <a:off x="1605" y="2518"/>
                <a:ext cx="995" cy="173"/>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2785" name="Oval 17"/>
              <p:cNvSpPr>
                <a:spLocks noChangeArrowheads="1"/>
              </p:cNvSpPr>
              <p:nvPr/>
            </p:nvSpPr>
            <p:spPr bwMode="auto">
              <a:xfrm>
                <a:off x="2918" y="2202"/>
                <a:ext cx="190" cy="799"/>
              </a:xfrm>
              <a:prstGeom prst="ellipse">
                <a:avLst/>
              </a:prstGeom>
              <a:solidFill>
                <a:srgbClr val="8080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12786" name="Rectangle 18"/>
            <p:cNvSpPr>
              <a:spLocks noChangeArrowheads="1"/>
            </p:cNvSpPr>
            <p:nvPr/>
          </p:nvSpPr>
          <p:spPr bwMode="auto">
            <a:xfrm>
              <a:off x="1395" y="1774"/>
              <a:ext cx="2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α</a:t>
              </a:r>
              <a:endParaRPr lang="en-US" sz="1600">
                <a:solidFill>
                  <a:schemeClr val="tx2"/>
                </a:solidFill>
              </a:endParaRPr>
            </a:p>
          </p:txBody>
        </p:sp>
        <p:sp>
          <p:nvSpPr>
            <p:cNvPr id="1312787" name="Rectangle 19"/>
            <p:cNvSpPr>
              <a:spLocks noChangeArrowheads="1"/>
            </p:cNvSpPr>
            <p:nvPr/>
          </p:nvSpPr>
          <p:spPr bwMode="auto">
            <a:xfrm>
              <a:off x="1992" y="1378"/>
              <a:ext cx="19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β</a:t>
              </a:r>
              <a:endParaRPr lang="en-US" sz="1600">
                <a:solidFill>
                  <a:schemeClr val="tx2"/>
                </a:solidFill>
              </a:endParaRPr>
            </a:p>
          </p:txBody>
        </p:sp>
        <p:sp>
          <p:nvSpPr>
            <p:cNvPr id="1312788" name="Rectangle 20"/>
            <p:cNvSpPr>
              <a:spLocks noChangeArrowheads="1"/>
            </p:cNvSpPr>
            <p:nvPr/>
          </p:nvSpPr>
          <p:spPr bwMode="auto">
            <a:xfrm>
              <a:off x="2310" y="1323"/>
              <a:ext cx="19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γ</a:t>
              </a:r>
              <a:endParaRPr lang="en-US" sz="1600">
                <a:solidFill>
                  <a:schemeClr val="tx2"/>
                </a:solidFill>
              </a:endParaRPr>
            </a:p>
          </p:txBody>
        </p:sp>
        <p:sp>
          <p:nvSpPr>
            <p:cNvPr id="1312789" name="Rectangle 21"/>
            <p:cNvSpPr>
              <a:spLocks noChangeArrowheads="1"/>
            </p:cNvSpPr>
            <p:nvPr/>
          </p:nvSpPr>
          <p:spPr bwMode="auto">
            <a:xfrm>
              <a:off x="2678" y="1549"/>
              <a:ext cx="19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sz="1600">
                  <a:solidFill>
                    <a:schemeClr val="tx2"/>
                  </a:solidFill>
                  <a:latin typeface="Lucida Grande" charset="0"/>
                </a:rPr>
                <a:t>δ</a:t>
              </a:r>
              <a:endParaRPr lang="en-US" sz="1600">
                <a:solidFill>
                  <a:schemeClr val="tx2"/>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310A3085-1523-7146-A700-E7F3DF581E0F}" type="slidenum">
              <a:rPr lang="en-US"/>
              <a:pPr/>
              <a:t>32</a:t>
            </a:fld>
            <a:endParaRPr lang="en-US"/>
          </a:p>
        </p:txBody>
      </p:sp>
      <p:sp>
        <p:nvSpPr>
          <p:cNvPr id="1313794" name="Rectangle 2"/>
          <p:cNvSpPr>
            <a:spLocks noGrp="1" noChangeArrowheads="1"/>
          </p:cNvSpPr>
          <p:nvPr>
            <p:ph type="title"/>
          </p:nvPr>
        </p:nvSpPr>
        <p:spPr/>
        <p:txBody>
          <a:bodyPr/>
          <a:lstStyle/>
          <a:p>
            <a:r>
              <a:rPr lang="en-US"/>
              <a:t>Matrix representation</a:t>
            </a:r>
          </a:p>
        </p:txBody>
      </p:sp>
      <p:sp>
        <p:nvSpPr>
          <p:cNvPr id="1313795" name="Rectangle 3"/>
          <p:cNvSpPr>
            <a:spLocks noGrp="1" noChangeArrowheads="1"/>
          </p:cNvSpPr>
          <p:nvPr>
            <p:ph type="body" idx="1"/>
          </p:nvPr>
        </p:nvSpPr>
        <p:spPr/>
        <p:txBody>
          <a:bodyPr/>
          <a:lstStyle/>
          <a:p>
            <a:r>
              <a:rPr lang="en-US" dirty="0"/>
              <a:t>View table as Boolean matrix: </a:t>
            </a:r>
            <a:r>
              <a:rPr lang="en-US" dirty="0">
                <a:solidFill>
                  <a:schemeClr val="tx2"/>
                </a:solidFill>
              </a:rPr>
              <a:t>A</a:t>
            </a:r>
          </a:p>
          <a:p>
            <a:r>
              <a:rPr lang="en-US" dirty="0"/>
              <a:t>Selection Boolean vector for primes: </a:t>
            </a:r>
            <a:r>
              <a:rPr lang="en-US" dirty="0">
                <a:solidFill>
                  <a:schemeClr val="tx2"/>
                </a:solidFill>
              </a:rPr>
              <a:t>x</a:t>
            </a:r>
          </a:p>
          <a:p>
            <a:r>
              <a:rPr lang="en-US" dirty="0"/>
              <a:t>Determine </a:t>
            </a:r>
            <a:r>
              <a:rPr lang="en-US" dirty="0">
                <a:solidFill>
                  <a:schemeClr val="tx2"/>
                </a:solidFill>
              </a:rPr>
              <a:t>x</a:t>
            </a:r>
            <a:r>
              <a:rPr lang="en-US" dirty="0"/>
              <a:t> such that</a:t>
            </a:r>
          </a:p>
          <a:p>
            <a:pPr lvl="1"/>
            <a:r>
              <a:rPr lang="en-US" dirty="0">
                <a:solidFill>
                  <a:schemeClr val="tx2"/>
                </a:solidFill>
              </a:rPr>
              <a:t>A x ≥ 1</a:t>
            </a:r>
          </a:p>
          <a:p>
            <a:pPr lvl="1"/>
            <a:r>
              <a:rPr lang="en-US" dirty="0"/>
              <a:t>Select enough columns to cover all rows</a:t>
            </a:r>
          </a:p>
          <a:p>
            <a:r>
              <a:rPr lang="en-US" dirty="0"/>
              <a:t>Minimize norm (1 count) of </a:t>
            </a:r>
            <a:r>
              <a:rPr lang="en-US" dirty="0">
                <a:solidFill>
                  <a:schemeClr val="tx2"/>
                </a:solidFill>
              </a:rPr>
              <a:t>x</a:t>
            </a:r>
          </a:p>
          <a:p>
            <a:pPr>
              <a:buFont typeface="Monotype Sorts" charset="0"/>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8E12503-DE73-8645-A689-9105D6E3B800}" type="slidenum">
              <a:rPr lang="en-US"/>
              <a:pPr/>
              <a:t>33</a:t>
            </a:fld>
            <a:endParaRPr lang="en-US"/>
          </a:p>
        </p:txBody>
      </p:sp>
      <p:sp>
        <p:nvSpPr>
          <p:cNvPr id="1314818" name="Rectangle 2"/>
          <p:cNvSpPr>
            <a:spLocks noGrp="1" noChangeArrowheads="1"/>
          </p:cNvSpPr>
          <p:nvPr>
            <p:ph type="title"/>
          </p:nvPr>
        </p:nvSpPr>
        <p:spPr/>
        <p:txBody>
          <a:bodyPr/>
          <a:lstStyle/>
          <a:p>
            <a:r>
              <a:rPr lang="en-US"/>
              <a:t>Example</a:t>
            </a:r>
          </a:p>
        </p:txBody>
      </p:sp>
      <p:pic>
        <p:nvPicPr>
          <p:cNvPr id="131481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0225" y="1218036"/>
            <a:ext cx="8699500" cy="5207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A2750D15-B05B-6E44-A04E-8F0720CD4941}" type="slidenum">
              <a:rPr lang="en-US"/>
              <a:pPr/>
              <a:t>34</a:t>
            </a:fld>
            <a:endParaRPr lang="en-US"/>
          </a:p>
        </p:txBody>
      </p:sp>
      <p:sp>
        <p:nvSpPr>
          <p:cNvPr id="1315842" name="Rectangle 2"/>
          <p:cNvSpPr>
            <a:spLocks noGrp="1" noChangeArrowheads="1"/>
          </p:cNvSpPr>
          <p:nvPr>
            <p:ph type="title"/>
          </p:nvPr>
        </p:nvSpPr>
        <p:spPr/>
        <p:txBody>
          <a:bodyPr/>
          <a:lstStyle/>
          <a:p>
            <a:r>
              <a:rPr lang="en-US"/>
              <a:t>Covering problem</a:t>
            </a:r>
          </a:p>
        </p:txBody>
      </p:sp>
      <p:sp>
        <p:nvSpPr>
          <p:cNvPr id="1315843" name="Rectangle 3"/>
          <p:cNvSpPr>
            <a:spLocks noGrp="1" noChangeArrowheads="1"/>
          </p:cNvSpPr>
          <p:nvPr>
            <p:ph type="body" idx="1"/>
          </p:nvPr>
        </p:nvSpPr>
        <p:spPr/>
        <p:txBody>
          <a:bodyPr/>
          <a:lstStyle/>
          <a:p>
            <a:r>
              <a:rPr lang="en-US"/>
              <a:t>Set covering problem:</a:t>
            </a:r>
          </a:p>
          <a:p>
            <a:pPr lvl="1"/>
            <a:r>
              <a:rPr lang="en-US"/>
              <a:t>A set </a:t>
            </a:r>
            <a:r>
              <a:rPr lang="en-US">
                <a:solidFill>
                  <a:schemeClr val="tx2"/>
                </a:solidFill>
              </a:rPr>
              <a:t>S</a:t>
            </a:r>
            <a:r>
              <a:rPr lang="en-US"/>
              <a:t>  -- minterm set</a:t>
            </a:r>
          </a:p>
          <a:p>
            <a:pPr lvl="1"/>
            <a:r>
              <a:rPr lang="en-US"/>
              <a:t>A collection </a:t>
            </a:r>
            <a:r>
              <a:rPr lang="en-US">
                <a:solidFill>
                  <a:schemeClr val="bg2"/>
                </a:solidFill>
              </a:rPr>
              <a:t>C</a:t>
            </a:r>
            <a:r>
              <a:rPr lang="en-US"/>
              <a:t> of subsets (implicant set)</a:t>
            </a:r>
          </a:p>
          <a:p>
            <a:pPr lvl="1"/>
            <a:r>
              <a:rPr lang="en-US"/>
              <a:t>Select fewest elements of </a:t>
            </a:r>
            <a:r>
              <a:rPr lang="en-US">
                <a:solidFill>
                  <a:schemeClr val="tx2"/>
                </a:solidFill>
              </a:rPr>
              <a:t>C </a:t>
            </a:r>
            <a:r>
              <a:rPr lang="en-US"/>
              <a:t>to cover  </a:t>
            </a:r>
            <a:r>
              <a:rPr lang="en-US">
                <a:solidFill>
                  <a:schemeClr val="bg2"/>
                </a:solidFill>
              </a:rPr>
              <a:t>S</a:t>
            </a:r>
          </a:p>
          <a:p>
            <a:r>
              <a:rPr lang="en-US"/>
              <a:t>Computationally intractable problem</a:t>
            </a:r>
          </a:p>
          <a:p>
            <a:r>
              <a:rPr lang="en-US"/>
              <a:t>Exact solution method</a:t>
            </a:r>
          </a:p>
          <a:p>
            <a:pPr lvl="1"/>
            <a:r>
              <a:rPr lang="en-US"/>
              <a:t>Branch and bound algorithm</a:t>
            </a:r>
          </a:p>
          <a:p>
            <a:r>
              <a:rPr lang="en-US"/>
              <a:t>Several heuristic approximation methods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58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58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328AE394-CFAE-004E-803C-A5927DE69483}" type="slidenum">
              <a:rPr lang="en-US"/>
              <a:pPr/>
              <a:t>35</a:t>
            </a:fld>
            <a:endParaRPr lang="en-US"/>
          </a:p>
        </p:txBody>
      </p:sp>
      <p:sp>
        <p:nvSpPr>
          <p:cNvPr id="1316866" name="Rectangle 2"/>
          <p:cNvSpPr>
            <a:spLocks noGrp="1" noChangeArrowheads="1"/>
          </p:cNvSpPr>
          <p:nvPr>
            <p:ph type="title"/>
          </p:nvPr>
        </p:nvSpPr>
        <p:spPr>
          <a:xfrm>
            <a:off x="241300" y="190500"/>
            <a:ext cx="8699500" cy="685800"/>
          </a:xfrm>
        </p:spPr>
        <p:txBody>
          <a:bodyPr/>
          <a:lstStyle/>
          <a:p>
            <a:pPr>
              <a:lnSpc>
                <a:spcPct val="70000"/>
              </a:lnSpc>
            </a:pPr>
            <a:r>
              <a:rPr lang="en-US" sz="2800"/>
              <a:t>Example </a:t>
            </a:r>
            <a:br>
              <a:rPr lang="en-US" sz="2800"/>
            </a:br>
            <a:r>
              <a:rPr lang="en-US" sz="2800"/>
              <a:t>Edge-cover of a hypergraph</a:t>
            </a:r>
          </a:p>
        </p:txBody>
      </p:sp>
      <p:pic>
        <p:nvPicPr>
          <p:cNvPr id="131686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927225"/>
            <a:ext cx="8882063" cy="3675063"/>
          </a:xfrm>
          <a:noFill/>
          <a:ln/>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51D1C7D-37E4-1448-A1DE-15EFF9DD1A04}" type="slidenum">
              <a:rPr lang="en-US"/>
              <a:pPr/>
              <a:t>36</a:t>
            </a:fld>
            <a:endParaRPr lang="en-US"/>
          </a:p>
        </p:txBody>
      </p:sp>
      <p:sp>
        <p:nvSpPr>
          <p:cNvPr id="1318914" name="Rectangle 2"/>
          <p:cNvSpPr>
            <a:spLocks noGrp="1" noChangeArrowheads="1"/>
          </p:cNvSpPr>
          <p:nvPr>
            <p:ph type="title"/>
          </p:nvPr>
        </p:nvSpPr>
        <p:spPr/>
        <p:txBody>
          <a:bodyPr/>
          <a:lstStyle/>
          <a:p>
            <a:r>
              <a:rPr lang="en-US"/>
              <a:t>Branch and bound algorithm</a:t>
            </a:r>
          </a:p>
        </p:txBody>
      </p:sp>
      <p:sp>
        <p:nvSpPr>
          <p:cNvPr id="1318915" name="Rectangle 3"/>
          <p:cNvSpPr>
            <a:spLocks noGrp="1" noChangeArrowheads="1"/>
          </p:cNvSpPr>
          <p:nvPr>
            <p:ph type="body" idx="1"/>
          </p:nvPr>
        </p:nvSpPr>
        <p:spPr/>
        <p:txBody>
          <a:bodyPr/>
          <a:lstStyle/>
          <a:p>
            <a:r>
              <a:rPr lang="en-US" dirty="0"/>
              <a:t>Tree search in the solution space</a:t>
            </a:r>
          </a:p>
          <a:p>
            <a:pPr lvl="1"/>
            <a:r>
              <a:rPr lang="en-US" dirty="0"/>
              <a:t>Potentially exponential</a:t>
            </a:r>
          </a:p>
          <a:p>
            <a:r>
              <a:rPr lang="en-US" dirty="0"/>
              <a:t>Use bounding function:</a:t>
            </a:r>
          </a:p>
          <a:p>
            <a:pPr lvl="1"/>
            <a:r>
              <a:rPr lang="en-US" dirty="0"/>
              <a:t>If the lower bound on the solution cost </a:t>
            </a:r>
            <a:br>
              <a:rPr lang="en-US" dirty="0"/>
            </a:br>
            <a:r>
              <a:rPr lang="en-US" dirty="0"/>
              <a:t>that can be derived from a set of future choices </a:t>
            </a:r>
            <a:br>
              <a:rPr lang="en-US" dirty="0"/>
            </a:br>
            <a:r>
              <a:rPr lang="en-US" dirty="0"/>
              <a:t>exceeds the cost of the best solution seen so far, </a:t>
            </a:r>
            <a:br>
              <a:rPr lang="en-US" dirty="0"/>
            </a:br>
            <a:r>
              <a:rPr lang="en-US" dirty="0"/>
              <a:t>then kill the search</a:t>
            </a:r>
          </a:p>
          <a:p>
            <a:pPr lvl="1"/>
            <a:r>
              <a:rPr lang="en-US" dirty="0"/>
              <a:t>Bounding function should be fast to evaluate and accurate</a:t>
            </a:r>
          </a:p>
          <a:p>
            <a:r>
              <a:rPr lang="en-US" dirty="0"/>
              <a:t>Good pruning may expedite the 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89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89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891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3"/>
          <p:cNvSpPr>
            <a:spLocks noGrp="1"/>
          </p:cNvSpPr>
          <p:nvPr>
            <p:ph type="ftr" sz="quarter" idx="10"/>
          </p:nvPr>
        </p:nvSpPr>
        <p:spPr/>
        <p:txBody>
          <a:bodyPr/>
          <a:lstStyle/>
          <a:p>
            <a:r>
              <a:rPr lang="en-US"/>
              <a:t>(c)  Giovanni De Micheli</a:t>
            </a:r>
          </a:p>
        </p:txBody>
      </p:sp>
      <p:sp>
        <p:nvSpPr>
          <p:cNvPr id="35" name="Slide Number Placeholder 4"/>
          <p:cNvSpPr>
            <a:spLocks noGrp="1"/>
          </p:cNvSpPr>
          <p:nvPr>
            <p:ph type="sldNum" sz="quarter" idx="11"/>
          </p:nvPr>
        </p:nvSpPr>
        <p:spPr/>
        <p:txBody>
          <a:bodyPr/>
          <a:lstStyle/>
          <a:p>
            <a:fld id="{11C7E4F6-3E16-284C-8C6C-8B023B731450}" type="slidenum">
              <a:rPr lang="en-US"/>
              <a:pPr/>
              <a:t>37</a:t>
            </a:fld>
            <a:endParaRPr lang="en-US"/>
          </a:p>
        </p:txBody>
      </p:sp>
      <p:sp>
        <p:nvSpPr>
          <p:cNvPr id="1319938" name="Rectangle 2"/>
          <p:cNvSpPr>
            <a:spLocks noGrp="1" noChangeArrowheads="1"/>
          </p:cNvSpPr>
          <p:nvPr>
            <p:ph type="title"/>
          </p:nvPr>
        </p:nvSpPr>
        <p:spPr/>
        <p:txBody>
          <a:bodyPr/>
          <a:lstStyle/>
          <a:p>
            <a:r>
              <a:rPr lang="en-US"/>
              <a:t>Example</a:t>
            </a:r>
          </a:p>
        </p:txBody>
      </p:sp>
      <p:sp>
        <p:nvSpPr>
          <p:cNvPr id="1319955" name="Text Box 19"/>
          <p:cNvSpPr txBox="1">
            <a:spLocks noChangeArrowheads="1"/>
          </p:cNvSpPr>
          <p:nvPr/>
        </p:nvSpPr>
        <p:spPr bwMode="auto">
          <a:xfrm>
            <a:off x="3373438" y="1803400"/>
            <a:ext cx="8270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r</a:t>
            </a:r>
          </a:p>
        </p:txBody>
      </p:sp>
      <p:sp>
        <p:nvSpPr>
          <p:cNvPr id="1319949" name="Line 13"/>
          <p:cNvSpPr>
            <a:spLocks noChangeShapeType="1"/>
          </p:cNvSpPr>
          <p:nvPr/>
        </p:nvSpPr>
        <p:spPr bwMode="auto">
          <a:xfrm>
            <a:off x="3397250" y="3384550"/>
            <a:ext cx="211138" cy="63023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61" name="Text Box 25"/>
          <p:cNvSpPr txBox="1">
            <a:spLocks noChangeArrowheads="1"/>
          </p:cNvSpPr>
          <p:nvPr/>
        </p:nvSpPr>
        <p:spPr bwMode="auto">
          <a:xfrm>
            <a:off x="3722688" y="4340225"/>
            <a:ext cx="8270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9</a:t>
            </a:r>
          </a:p>
        </p:txBody>
      </p:sp>
      <p:sp>
        <p:nvSpPr>
          <p:cNvPr id="1319948" name="Line 12"/>
          <p:cNvSpPr>
            <a:spLocks noChangeShapeType="1"/>
          </p:cNvSpPr>
          <p:nvPr/>
        </p:nvSpPr>
        <p:spPr bwMode="auto">
          <a:xfrm flipH="1">
            <a:off x="3014663" y="3397250"/>
            <a:ext cx="322262" cy="61753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0" name="Line 14"/>
          <p:cNvSpPr>
            <a:spLocks noChangeShapeType="1"/>
          </p:cNvSpPr>
          <p:nvPr/>
        </p:nvSpPr>
        <p:spPr bwMode="auto">
          <a:xfrm flipH="1">
            <a:off x="4089400" y="3360738"/>
            <a:ext cx="161925" cy="64293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44" name="Oval 8"/>
          <p:cNvSpPr>
            <a:spLocks noChangeArrowheads="1"/>
          </p:cNvSpPr>
          <p:nvPr/>
        </p:nvSpPr>
        <p:spPr bwMode="auto">
          <a:xfrm>
            <a:off x="2833688" y="4027488"/>
            <a:ext cx="346075" cy="358775"/>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45" name="Oval 9"/>
          <p:cNvSpPr>
            <a:spLocks noChangeArrowheads="1"/>
          </p:cNvSpPr>
          <p:nvPr/>
        </p:nvSpPr>
        <p:spPr bwMode="auto">
          <a:xfrm>
            <a:off x="3451225" y="4016375"/>
            <a:ext cx="346075" cy="371475"/>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46" name="Oval 10"/>
          <p:cNvSpPr>
            <a:spLocks noChangeArrowheads="1"/>
          </p:cNvSpPr>
          <p:nvPr/>
        </p:nvSpPr>
        <p:spPr bwMode="auto">
          <a:xfrm>
            <a:off x="3933825" y="4006850"/>
            <a:ext cx="346075" cy="358775"/>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3" name="Line 17"/>
          <p:cNvSpPr>
            <a:spLocks noChangeShapeType="1"/>
          </p:cNvSpPr>
          <p:nvPr/>
        </p:nvSpPr>
        <p:spPr bwMode="auto">
          <a:xfrm>
            <a:off x="3843338" y="2532063"/>
            <a:ext cx="382587" cy="49530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8" name="Text Box 22"/>
          <p:cNvSpPr txBox="1">
            <a:spLocks noChangeArrowheads="1"/>
          </p:cNvSpPr>
          <p:nvPr/>
        </p:nvSpPr>
        <p:spPr bwMode="auto">
          <a:xfrm>
            <a:off x="4205288" y="2981325"/>
            <a:ext cx="8270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b</a:t>
            </a:r>
          </a:p>
        </p:txBody>
      </p:sp>
      <p:sp>
        <p:nvSpPr>
          <p:cNvPr id="1319941" name="Oval 5"/>
          <p:cNvSpPr>
            <a:spLocks noChangeArrowheads="1"/>
          </p:cNvSpPr>
          <p:nvPr/>
        </p:nvSpPr>
        <p:spPr bwMode="auto">
          <a:xfrm>
            <a:off x="3608388" y="2198688"/>
            <a:ext cx="346075" cy="35877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42" name="Oval 6"/>
          <p:cNvSpPr>
            <a:spLocks noChangeArrowheads="1"/>
          </p:cNvSpPr>
          <p:nvPr/>
        </p:nvSpPr>
        <p:spPr bwMode="auto">
          <a:xfrm>
            <a:off x="3189288" y="3036888"/>
            <a:ext cx="346075" cy="35877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2" name="Line 16"/>
          <p:cNvSpPr>
            <a:spLocks noChangeShapeType="1"/>
          </p:cNvSpPr>
          <p:nvPr/>
        </p:nvSpPr>
        <p:spPr bwMode="auto">
          <a:xfrm flipH="1">
            <a:off x="3373438" y="2532063"/>
            <a:ext cx="333375" cy="50800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7" name="Text Box 21"/>
          <p:cNvSpPr txBox="1">
            <a:spLocks noChangeArrowheads="1"/>
          </p:cNvSpPr>
          <p:nvPr/>
        </p:nvSpPr>
        <p:spPr bwMode="auto">
          <a:xfrm>
            <a:off x="2514600" y="3017838"/>
            <a:ext cx="8270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a</a:t>
            </a:r>
          </a:p>
        </p:txBody>
      </p:sp>
      <p:sp>
        <p:nvSpPr>
          <p:cNvPr id="1319959" name="Text Box 23"/>
          <p:cNvSpPr txBox="1">
            <a:spLocks noChangeArrowheads="1"/>
          </p:cNvSpPr>
          <p:nvPr/>
        </p:nvSpPr>
        <p:spPr bwMode="auto">
          <a:xfrm>
            <a:off x="2609850" y="4351338"/>
            <a:ext cx="8270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5</a:t>
            </a:r>
          </a:p>
        </p:txBody>
      </p:sp>
      <p:sp>
        <p:nvSpPr>
          <p:cNvPr id="1319943" name="Oval 7"/>
          <p:cNvSpPr>
            <a:spLocks noChangeArrowheads="1"/>
          </p:cNvSpPr>
          <p:nvPr/>
        </p:nvSpPr>
        <p:spPr bwMode="auto">
          <a:xfrm>
            <a:off x="4095750" y="3017838"/>
            <a:ext cx="346075" cy="358775"/>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47" name="Oval 11"/>
          <p:cNvSpPr>
            <a:spLocks noChangeArrowheads="1"/>
          </p:cNvSpPr>
          <p:nvPr/>
        </p:nvSpPr>
        <p:spPr bwMode="auto">
          <a:xfrm>
            <a:off x="4513263" y="3994150"/>
            <a:ext cx="346075" cy="358775"/>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51" name="Line 15"/>
          <p:cNvSpPr>
            <a:spLocks noChangeShapeType="1"/>
          </p:cNvSpPr>
          <p:nvPr/>
        </p:nvSpPr>
        <p:spPr bwMode="auto">
          <a:xfrm>
            <a:off x="4337050" y="3360738"/>
            <a:ext cx="284163" cy="64293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60" name="Text Box 24"/>
          <p:cNvSpPr txBox="1">
            <a:spLocks noChangeArrowheads="1"/>
          </p:cNvSpPr>
          <p:nvPr/>
        </p:nvSpPr>
        <p:spPr bwMode="auto">
          <a:xfrm>
            <a:off x="3216275" y="4352925"/>
            <a:ext cx="8270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4</a:t>
            </a:r>
          </a:p>
        </p:txBody>
      </p:sp>
      <p:sp>
        <p:nvSpPr>
          <p:cNvPr id="1319962" name="Text Box 26"/>
          <p:cNvSpPr txBox="1">
            <a:spLocks noChangeArrowheads="1"/>
          </p:cNvSpPr>
          <p:nvPr/>
        </p:nvSpPr>
        <p:spPr bwMode="auto">
          <a:xfrm>
            <a:off x="4265613" y="4340225"/>
            <a:ext cx="8270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8</a:t>
            </a:r>
          </a:p>
        </p:txBody>
      </p:sp>
      <p:sp>
        <p:nvSpPr>
          <p:cNvPr id="1319963" name="Text Box 27"/>
          <p:cNvSpPr txBox="1">
            <a:spLocks noChangeArrowheads="1"/>
          </p:cNvSpPr>
          <p:nvPr/>
        </p:nvSpPr>
        <p:spPr bwMode="auto">
          <a:xfrm>
            <a:off x="2474913" y="3743325"/>
            <a:ext cx="8270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x</a:t>
            </a:r>
          </a:p>
        </p:txBody>
      </p:sp>
      <p:sp>
        <p:nvSpPr>
          <p:cNvPr id="1319964" name="Text Box 28"/>
          <p:cNvSpPr txBox="1">
            <a:spLocks noChangeArrowheads="1"/>
          </p:cNvSpPr>
          <p:nvPr/>
        </p:nvSpPr>
        <p:spPr bwMode="auto">
          <a:xfrm>
            <a:off x="3033713" y="3735388"/>
            <a:ext cx="8270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y</a:t>
            </a:r>
          </a:p>
        </p:txBody>
      </p:sp>
      <p:sp>
        <p:nvSpPr>
          <p:cNvPr id="1319965" name="Text Box 29"/>
          <p:cNvSpPr txBox="1">
            <a:spLocks noChangeArrowheads="1"/>
          </p:cNvSpPr>
          <p:nvPr/>
        </p:nvSpPr>
        <p:spPr bwMode="auto">
          <a:xfrm>
            <a:off x="3527425" y="3759200"/>
            <a:ext cx="8270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w</a:t>
            </a:r>
          </a:p>
        </p:txBody>
      </p:sp>
      <p:sp>
        <p:nvSpPr>
          <p:cNvPr id="1319966" name="Text Box 30"/>
          <p:cNvSpPr txBox="1">
            <a:spLocks noChangeArrowheads="1"/>
          </p:cNvSpPr>
          <p:nvPr/>
        </p:nvSpPr>
        <p:spPr bwMode="auto">
          <a:xfrm>
            <a:off x="4044950" y="3773488"/>
            <a:ext cx="8270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z</a:t>
            </a:r>
          </a:p>
        </p:txBody>
      </p:sp>
      <p:sp>
        <p:nvSpPr>
          <p:cNvPr id="1319975" name="Text Box 39"/>
          <p:cNvSpPr txBox="1">
            <a:spLocks noChangeArrowheads="1"/>
          </p:cNvSpPr>
          <p:nvPr/>
        </p:nvSpPr>
        <p:spPr bwMode="auto">
          <a:xfrm>
            <a:off x="4597400" y="2808288"/>
            <a:ext cx="2351088" cy="823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5000"/>
              </a:lnSpc>
              <a:spcBef>
                <a:spcPct val="50000"/>
              </a:spcBef>
            </a:pPr>
            <a:r>
              <a:rPr lang="en-US">
                <a:solidFill>
                  <a:schemeClr val="tx2"/>
                </a:solidFill>
              </a:rPr>
              <a:t>Bound = 6</a:t>
            </a:r>
          </a:p>
          <a:p>
            <a:pPr>
              <a:lnSpc>
                <a:spcPct val="75000"/>
              </a:lnSpc>
              <a:spcBef>
                <a:spcPct val="50000"/>
              </a:spcBef>
            </a:pPr>
            <a:r>
              <a:rPr lang="en-US">
                <a:solidFill>
                  <a:schemeClr val="tx2"/>
                </a:solidFill>
              </a:rPr>
              <a:t>Kill sub-tree</a:t>
            </a:r>
          </a:p>
        </p:txBody>
      </p:sp>
      <p:sp>
        <p:nvSpPr>
          <p:cNvPr id="1319976" name="AutoShape 40"/>
          <p:cNvSpPr>
            <a:spLocks noChangeArrowheads="1"/>
          </p:cNvSpPr>
          <p:nvPr/>
        </p:nvSpPr>
        <p:spPr bwMode="auto">
          <a:xfrm>
            <a:off x="2978150" y="2311400"/>
            <a:ext cx="509588" cy="131763"/>
          </a:xfrm>
          <a:prstGeom prst="rightArrow">
            <a:avLst>
              <a:gd name="adj1" fmla="val 50000"/>
              <a:gd name="adj2" fmla="val 96686"/>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77" name="AutoShape 41"/>
          <p:cNvSpPr>
            <a:spLocks noChangeArrowheads="1"/>
          </p:cNvSpPr>
          <p:nvPr/>
        </p:nvSpPr>
        <p:spPr bwMode="auto">
          <a:xfrm>
            <a:off x="2279650" y="3136900"/>
            <a:ext cx="509588" cy="131763"/>
          </a:xfrm>
          <a:prstGeom prst="rightArrow">
            <a:avLst>
              <a:gd name="adj1" fmla="val 50000"/>
              <a:gd name="adj2" fmla="val 96686"/>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78" name="AutoShape 42"/>
          <p:cNvSpPr>
            <a:spLocks noChangeArrowheads="1"/>
          </p:cNvSpPr>
          <p:nvPr/>
        </p:nvSpPr>
        <p:spPr bwMode="auto">
          <a:xfrm>
            <a:off x="2098675" y="4135438"/>
            <a:ext cx="509588" cy="131762"/>
          </a:xfrm>
          <a:prstGeom prst="rightArrow">
            <a:avLst>
              <a:gd name="adj1" fmla="val 50000"/>
              <a:gd name="adj2" fmla="val 96687"/>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79" name="AutoShape 43"/>
          <p:cNvSpPr>
            <a:spLocks noChangeArrowheads="1"/>
          </p:cNvSpPr>
          <p:nvPr/>
        </p:nvSpPr>
        <p:spPr bwMode="auto">
          <a:xfrm rot="-3474035">
            <a:off x="3090863" y="4697412"/>
            <a:ext cx="509588" cy="131763"/>
          </a:xfrm>
          <a:prstGeom prst="rightArrow">
            <a:avLst>
              <a:gd name="adj1" fmla="val 50000"/>
              <a:gd name="adj2" fmla="val 96686"/>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80" name="AutoShape 44"/>
          <p:cNvSpPr>
            <a:spLocks noChangeArrowheads="1"/>
          </p:cNvSpPr>
          <p:nvPr/>
        </p:nvSpPr>
        <p:spPr bwMode="auto">
          <a:xfrm rot="8103911">
            <a:off x="4514850" y="2698750"/>
            <a:ext cx="509588" cy="131763"/>
          </a:xfrm>
          <a:prstGeom prst="rightArrow">
            <a:avLst>
              <a:gd name="adj1" fmla="val 50000"/>
              <a:gd name="adj2" fmla="val 96686"/>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9981" name="Rectangle 45"/>
          <p:cNvSpPr>
            <a:spLocks noChangeArrowheads="1"/>
          </p:cNvSpPr>
          <p:nvPr/>
        </p:nvSpPr>
        <p:spPr bwMode="auto">
          <a:xfrm>
            <a:off x="3865563" y="2886075"/>
            <a:ext cx="1044575" cy="1738313"/>
          </a:xfrm>
          <a:prstGeom prst="rect">
            <a:avLst/>
          </a:prstGeom>
          <a:solidFill>
            <a:srgbClr val="FFFFCC">
              <a:alpha val="49001"/>
            </a:srgbClr>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99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xit" presetSubtype="4" fill="hold" grpId="1" nodeType="clickEffect">
                                  <p:stCondLst>
                                    <p:cond delay="0"/>
                                  </p:stCondLst>
                                  <p:childTnLst>
                                    <p:animEffect transition="out" filter="wipe(down)">
                                      <p:cBhvr>
                                        <p:cTn id="10" dur="500"/>
                                        <p:tgtEl>
                                          <p:spTgt spid="1319976"/>
                                        </p:tgtEl>
                                      </p:cBhvr>
                                    </p:animEffect>
                                    <p:set>
                                      <p:cBhvr>
                                        <p:cTn id="11" dur="1" fill="hold">
                                          <p:stCondLst>
                                            <p:cond delay="499"/>
                                          </p:stCondLst>
                                        </p:cTn>
                                        <p:tgtEl>
                                          <p:spTgt spid="1319976"/>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1997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1319977"/>
                                        </p:tgtEl>
                                      </p:cBhvr>
                                    </p:animEffect>
                                    <p:set>
                                      <p:cBhvr>
                                        <p:cTn id="20" dur="1" fill="hold">
                                          <p:stCondLst>
                                            <p:cond delay="499"/>
                                          </p:stCondLst>
                                        </p:cTn>
                                        <p:tgtEl>
                                          <p:spTgt spid="131997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1997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1319978"/>
                                        </p:tgtEl>
                                      </p:cBhvr>
                                    </p:animEffect>
                                    <p:set>
                                      <p:cBhvr>
                                        <p:cTn id="29" dur="1" fill="hold">
                                          <p:stCondLst>
                                            <p:cond delay="499"/>
                                          </p:stCondLst>
                                        </p:cTn>
                                        <p:tgtEl>
                                          <p:spTgt spid="131997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1997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500"/>
                                        <p:tgtEl>
                                          <p:spTgt spid="1319979"/>
                                        </p:tgtEl>
                                      </p:cBhvr>
                                    </p:animEffect>
                                    <p:set>
                                      <p:cBhvr>
                                        <p:cTn id="38" dur="1" fill="hold">
                                          <p:stCondLst>
                                            <p:cond delay="499"/>
                                          </p:stCondLst>
                                        </p:cTn>
                                        <p:tgtEl>
                                          <p:spTgt spid="131997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1998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1997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19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9975" grpId="0"/>
      <p:bldP spid="1319976" grpId="0" animBg="1"/>
      <p:bldP spid="1319976" grpId="1" animBg="1"/>
      <p:bldP spid="1319977" grpId="0" animBg="1"/>
      <p:bldP spid="1319977" grpId="1" animBg="1"/>
      <p:bldP spid="1319978" grpId="0" animBg="1"/>
      <p:bldP spid="1319978" grpId="1" animBg="1"/>
      <p:bldP spid="1319979" grpId="0" animBg="1"/>
      <p:bldP spid="1319979" grpId="1" animBg="1"/>
      <p:bldP spid="1319980" grpId="0" animBg="1"/>
      <p:bldP spid="131998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B2A3A2F8-F345-6D45-AE33-B4334DDA895D}" type="slidenum">
              <a:rPr lang="en-US"/>
              <a:pPr/>
              <a:t>38</a:t>
            </a:fld>
            <a:endParaRPr lang="en-US"/>
          </a:p>
        </p:txBody>
      </p:sp>
      <p:sp>
        <p:nvSpPr>
          <p:cNvPr id="1320962" name="Rectangle 2"/>
          <p:cNvSpPr>
            <a:spLocks noGrp="1" noChangeArrowheads="1"/>
          </p:cNvSpPr>
          <p:nvPr>
            <p:ph type="title"/>
          </p:nvPr>
        </p:nvSpPr>
        <p:spPr/>
        <p:txBody>
          <a:bodyPr/>
          <a:lstStyle/>
          <a:p>
            <a:r>
              <a:rPr lang="en-US" sz="2800"/>
              <a:t>Branch and bound for logic minimization</a:t>
            </a:r>
            <a:br>
              <a:rPr lang="en-US" sz="2800"/>
            </a:br>
            <a:r>
              <a:rPr lang="en-US" sz="2800"/>
              <a:t>Reduction strategies</a:t>
            </a:r>
          </a:p>
        </p:txBody>
      </p:sp>
      <p:sp>
        <p:nvSpPr>
          <p:cNvPr id="1320963" name="Rectangle 3"/>
          <p:cNvSpPr>
            <a:spLocks noGrp="1" noChangeArrowheads="1"/>
          </p:cNvSpPr>
          <p:nvPr>
            <p:ph type="body" idx="1"/>
          </p:nvPr>
        </p:nvSpPr>
        <p:spPr/>
        <p:txBody>
          <a:bodyPr/>
          <a:lstStyle/>
          <a:p>
            <a:r>
              <a:rPr lang="en-US"/>
              <a:t>Use matrix formulation of the problem</a:t>
            </a:r>
          </a:p>
          <a:p>
            <a:r>
              <a:rPr lang="en-US"/>
              <a:t>Partitioning:</a:t>
            </a:r>
          </a:p>
          <a:p>
            <a:pPr lvl="1"/>
            <a:r>
              <a:rPr lang="en-US"/>
              <a:t>If </a:t>
            </a:r>
            <a:r>
              <a:rPr lang="en-US">
                <a:solidFill>
                  <a:schemeClr val="bg2"/>
                </a:solidFill>
              </a:rPr>
              <a:t>A</a:t>
            </a:r>
            <a:r>
              <a:rPr lang="en-US"/>
              <a:t> is block diagonal:</a:t>
            </a:r>
          </a:p>
          <a:p>
            <a:pPr lvl="2"/>
            <a:r>
              <a:rPr lang="en-US"/>
              <a:t>Solve covering problems for the corresponding blocks</a:t>
            </a:r>
          </a:p>
          <a:p>
            <a:r>
              <a:rPr lang="en-US"/>
              <a:t>Essentials</a:t>
            </a:r>
          </a:p>
          <a:p>
            <a:pPr lvl="1"/>
            <a:r>
              <a:rPr lang="en-US"/>
              <a:t>Column incident to one (or more) rows with single 1</a:t>
            </a:r>
          </a:p>
          <a:p>
            <a:pPr lvl="2"/>
            <a:r>
              <a:rPr lang="en-US"/>
              <a:t>Select column</a:t>
            </a:r>
          </a:p>
          <a:p>
            <a:pPr lvl="2"/>
            <a:r>
              <a:rPr lang="en-US"/>
              <a:t>Remove covered row(s) from 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6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096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0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97EA5E97-FE34-7743-BEA9-8EDEF182F3D1}" type="slidenum">
              <a:rPr lang="en-US"/>
              <a:pPr/>
              <a:t>39</a:t>
            </a:fld>
            <a:endParaRPr lang="en-US"/>
          </a:p>
        </p:txBody>
      </p:sp>
      <p:sp>
        <p:nvSpPr>
          <p:cNvPr id="1321986" name="Rectangle 2"/>
          <p:cNvSpPr>
            <a:spLocks noGrp="1" noChangeArrowheads="1"/>
          </p:cNvSpPr>
          <p:nvPr>
            <p:ph type="title"/>
          </p:nvPr>
        </p:nvSpPr>
        <p:spPr/>
        <p:txBody>
          <a:bodyPr/>
          <a:lstStyle/>
          <a:p>
            <a:r>
              <a:rPr lang="en-US" sz="2800"/>
              <a:t>Branch and bound for logic minimization</a:t>
            </a:r>
            <a:br>
              <a:rPr lang="en-US" sz="2800"/>
            </a:br>
            <a:r>
              <a:rPr lang="en-US" sz="2800"/>
              <a:t>Reduction strategies</a:t>
            </a:r>
          </a:p>
        </p:txBody>
      </p:sp>
      <p:sp>
        <p:nvSpPr>
          <p:cNvPr id="1321987" name="Rectangle 3"/>
          <p:cNvSpPr>
            <a:spLocks noGrp="1" noChangeArrowheads="1"/>
          </p:cNvSpPr>
          <p:nvPr>
            <p:ph type="body" idx="1"/>
          </p:nvPr>
        </p:nvSpPr>
        <p:spPr/>
        <p:txBody>
          <a:bodyPr/>
          <a:lstStyle/>
          <a:p>
            <a:pPr>
              <a:lnSpc>
                <a:spcPct val="115000"/>
              </a:lnSpc>
            </a:pPr>
            <a:r>
              <a:rPr lang="en-US"/>
              <a:t>Column (implicant) dominance:</a:t>
            </a:r>
          </a:p>
          <a:p>
            <a:pPr lvl="1">
              <a:lnSpc>
                <a:spcPct val="100000"/>
              </a:lnSpc>
            </a:pPr>
            <a:r>
              <a:rPr lang="en-US"/>
              <a:t>If </a:t>
            </a:r>
            <a:r>
              <a:rPr lang="en-US">
                <a:solidFill>
                  <a:schemeClr val="tx2"/>
                </a:solidFill>
              </a:rPr>
              <a:t>a</a:t>
            </a:r>
            <a:r>
              <a:rPr lang="en-US" baseline="-25000">
                <a:solidFill>
                  <a:schemeClr val="tx2"/>
                </a:solidFill>
              </a:rPr>
              <a:t>ki</a:t>
            </a:r>
            <a:r>
              <a:rPr lang="en-US">
                <a:solidFill>
                  <a:schemeClr val="tx2"/>
                </a:solidFill>
              </a:rPr>
              <a:t> ≥ a</a:t>
            </a:r>
            <a:r>
              <a:rPr lang="en-US" baseline="-25000">
                <a:solidFill>
                  <a:schemeClr val="tx2"/>
                </a:solidFill>
              </a:rPr>
              <a:t>kj</a:t>
            </a:r>
            <a:r>
              <a:rPr lang="en-US"/>
              <a:t>  for all  </a:t>
            </a:r>
            <a:r>
              <a:rPr lang="en-US">
                <a:solidFill>
                  <a:schemeClr val="tx2"/>
                </a:solidFill>
              </a:rPr>
              <a:t>k</a:t>
            </a:r>
          </a:p>
          <a:p>
            <a:pPr lvl="2">
              <a:lnSpc>
                <a:spcPct val="80000"/>
              </a:lnSpc>
            </a:pPr>
            <a:r>
              <a:rPr lang="en-US"/>
              <a:t>Remove column </a:t>
            </a:r>
            <a:r>
              <a:rPr lang="en-US">
                <a:solidFill>
                  <a:schemeClr val="bg2"/>
                </a:solidFill>
              </a:rPr>
              <a:t>j</a:t>
            </a:r>
            <a:r>
              <a:rPr lang="en-US"/>
              <a:t> (dominated) </a:t>
            </a:r>
          </a:p>
          <a:p>
            <a:pPr lvl="1">
              <a:lnSpc>
                <a:spcPct val="100000"/>
              </a:lnSpc>
            </a:pPr>
            <a:r>
              <a:rPr lang="en-US"/>
              <a:t>Dominated implicant (</a:t>
            </a:r>
            <a:r>
              <a:rPr lang="en-US">
                <a:solidFill>
                  <a:schemeClr val="tx2"/>
                </a:solidFill>
              </a:rPr>
              <a:t> j </a:t>
            </a:r>
            <a:r>
              <a:rPr lang="en-US"/>
              <a:t>) has its minterms already covered by dominant implicant ( </a:t>
            </a:r>
            <a:r>
              <a:rPr lang="en-US">
                <a:solidFill>
                  <a:schemeClr val="tx2"/>
                </a:solidFill>
              </a:rPr>
              <a:t>i </a:t>
            </a:r>
            <a:r>
              <a:rPr lang="en-US"/>
              <a:t>)</a:t>
            </a:r>
          </a:p>
          <a:p>
            <a:pPr lvl="2">
              <a:lnSpc>
                <a:spcPct val="80000"/>
              </a:lnSpc>
            </a:pPr>
            <a:endParaRPr lang="en-US"/>
          </a:p>
          <a:p>
            <a:pPr>
              <a:lnSpc>
                <a:spcPct val="115000"/>
              </a:lnSpc>
            </a:pPr>
            <a:r>
              <a:rPr lang="en-US"/>
              <a:t>Row (minterm) dominance:</a:t>
            </a:r>
          </a:p>
          <a:p>
            <a:pPr lvl="1">
              <a:lnSpc>
                <a:spcPct val="100000"/>
              </a:lnSpc>
            </a:pPr>
            <a:r>
              <a:rPr lang="en-US"/>
              <a:t>If </a:t>
            </a:r>
            <a:r>
              <a:rPr lang="en-US">
                <a:solidFill>
                  <a:schemeClr val="tx2"/>
                </a:solidFill>
              </a:rPr>
              <a:t>a</a:t>
            </a:r>
            <a:r>
              <a:rPr lang="en-US" baseline="-25000">
                <a:solidFill>
                  <a:schemeClr val="tx2"/>
                </a:solidFill>
              </a:rPr>
              <a:t>ik</a:t>
            </a:r>
            <a:r>
              <a:rPr lang="en-US">
                <a:solidFill>
                  <a:schemeClr val="tx2"/>
                </a:solidFill>
              </a:rPr>
              <a:t> ≥ a</a:t>
            </a:r>
            <a:r>
              <a:rPr lang="en-US" baseline="-25000">
                <a:solidFill>
                  <a:schemeClr val="tx2"/>
                </a:solidFill>
              </a:rPr>
              <a:t>jk</a:t>
            </a:r>
            <a:r>
              <a:rPr lang="en-US"/>
              <a:t>   for all  </a:t>
            </a:r>
            <a:r>
              <a:rPr lang="en-US">
                <a:solidFill>
                  <a:schemeClr val="tx2"/>
                </a:solidFill>
              </a:rPr>
              <a:t>k</a:t>
            </a:r>
          </a:p>
          <a:p>
            <a:pPr lvl="2">
              <a:lnSpc>
                <a:spcPct val="80000"/>
              </a:lnSpc>
            </a:pPr>
            <a:r>
              <a:rPr lang="en-US"/>
              <a:t>Remove row </a:t>
            </a:r>
            <a:r>
              <a:rPr lang="en-US">
                <a:solidFill>
                  <a:schemeClr val="bg2"/>
                </a:solidFill>
              </a:rPr>
              <a:t>i</a:t>
            </a:r>
            <a:r>
              <a:rPr lang="en-US"/>
              <a:t> (dominant)</a:t>
            </a:r>
          </a:p>
          <a:p>
            <a:pPr lvl="1">
              <a:lnSpc>
                <a:spcPct val="100000"/>
              </a:lnSpc>
            </a:pPr>
            <a:r>
              <a:rPr lang="en-US"/>
              <a:t>When an implicant covers the dominated minterm, it also covers the dominant one</a:t>
            </a:r>
          </a:p>
          <a:p>
            <a:pPr lvl="1">
              <a:lnSpc>
                <a:spcPct val="100000"/>
              </a:lnSpc>
            </a:pPr>
            <a:endParaRPr lang="en-US"/>
          </a:p>
          <a:p>
            <a:pPr lvl="2">
              <a:lnSpc>
                <a:spcPct val="80000"/>
              </a:lnSpc>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98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198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198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synthesis has a long history</a:t>
            </a:r>
          </a:p>
        </p:txBody>
      </p:sp>
      <p:sp>
        <p:nvSpPr>
          <p:cNvPr id="3" name="Content Placeholder 2"/>
          <p:cNvSpPr>
            <a:spLocks noGrp="1"/>
          </p:cNvSpPr>
          <p:nvPr>
            <p:ph idx="1"/>
          </p:nvPr>
        </p:nvSpPr>
        <p:spPr/>
        <p:txBody>
          <a:bodyPr/>
          <a:lstStyle/>
          <a:p>
            <a:r>
              <a:rPr lang="en-US" dirty="0"/>
              <a:t>George Boole:</a:t>
            </a:r>
          </a:p>
          <a:p>
            <a:pPr lvl="1"/>
            <a:r>
              <a:rPr lang="en-US" dirty="0"/>
              <a:t>Boolean Algebra</a:t>
            </a:r>
          </a:p>
          <a:p>
            <a:r>
              <a:rPr lang="en-US" dirty="0"/>
              <a:t>Claude Shannon</a:t>
            </a:r>
          </a:p>
          <a:p>
            <a:pPr lvl="1"/>
            <a:r>
              <a:rPr lang="en-US" dirty="0"/>
              <a:t>Switching Theory</a:t>
            </a:r>
          </a:p>
          <a:p>
            <a:r>
              <a:rPr lang="en-US" dirty="0"/>
              <a:t>Modern logic synthesis</a:t>
            </a:r>
          </a:p>
          <a:p>
            <a:pPr lvl="1"/>
            <a:r>
              <a:rPr lang="en-US" dirty="0"/>
              <a:t>Ed </a:t>
            </a:r>
            <a:r>
              <a:rPr lang="en-US" dirty="0" err="1"/>
              <a:t>McCluskey</a:t>
            </a:r>
            <a:r>
              <a:rPr lang="en-US" dirty="0"/>
              <a:t>, Robert </a:t>
            </a:r>
            <a:r>
              <a:rPr lang="en-US" dirty="0" err="1"/>
              <a:t>Brayton</a:t>
            </a:r>
            <a:r>
              <a:rPr lang="en-US" dirty="0"/>
              <a:t>, Randy Bryant</a:t>
            </a:r>
          </a:p>
          <a:p>
            <a:pPr lvl="2"/>
            <a:r>
              <a:rPr lang="mr-IN" dirty="0"/>
              <a:t>…</a:t>
            </a:r>
            <a:r>
              <a:rPr lang="en-US" dirty="0"/>
              <a:t> and many other noteworthy scientists</a:t>
            </a:r>
          </a:p>
        </p:txBody>
      </p:sp>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AB887539-63D5-A841-BF30-E5714A0EA7B9}" type="slidenum">
              <a:rPr lang="en-US" smtClean="0"/>
              <a:pPr/>
              <a:t>4</a:t>
            </a:fld>
            <a:endParaRPr lang="en-US"/>
          </a:p>
        </p:txBody>
      </p:sp>
      <p:pic>
        <p:nvPicPr>
          <p:cNvPr id="6" name="Picture 5" descr="George_Boole_col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384" y="1107636"/>
            <a:ext cx="1152769" cy="1544710"/>
          </a:xfrm>
          <a:prstGeom prst="rect">
            <a:avLst/>
          </a:prstGeom>
        </p:spPr>
      </p:pic>
      <p:pic>
        <p:nvPicPr>
          <p:cNvPr id="7" name="Picture 4" descr="File:Claude Elwood Shannon (1916-2001).jpg">
            <a:extLst>
              <a:ext uri="{FF2B5EF4-FFF2-40B4-BE49-F238E27FC236}">
                <a16:creationId xmlns:a16="http://schemas.microsoft.com/office/drawing/2014/main" id="{98F7EA11-2E21-4499-9901-A96EFA1A15E2}"/>
              </a:ext>
            </a:extLst>
          </p:cNvPr>
          <p:cNvPicPr>
            <a:picLocks noChangeAspect="1" noChangeArrowheads="1"/>
          </p:cNvPicPr>
          <p:nvPr/>
        </p:nvPicPr>
        <p:blipFill>
          <a:blip r:embed="rId3" cstate="print"/>
          <a:srcRect/>
          <a:stretch>
            <a:fillRect/>
          </a:stretch>
        </p:blipFill>
        <p:spPr bwMode="auto">
          <a:xfrm>
            <a:off x="6428154" y="2597672"/>
            <a:ext cx="1084384" cy="1531191"/>
          </a:xfrm>
          <a:prstGeom prst="rect">
            <a:avLst/>
          </a:prstGeom>
          <a:noFill/>
        </p:spPr>
      </p:pic>
      <p:pic>
        <p:nvPicPr>
          <p:cNvPr id="8" name="Picture 9" descr="http://www-crc.stanford.edu/users/ejm/photos/pic35.jpg">
            <a:extLst>
              <a:ext uri="{FF2B5EF4-FFF2-40B4-BE49-F238E27FC236}">
                <a16:creationId xmlns:a16="http://schemas.microsoft.com/office/drawing/2014/main" id="{B4736EFB-F8D6-4458-9CF4-AD4787591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828" y="4643119"/>
            <a:ext cx="1046911" cy="154432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5"/>
          <a:stretch>
            <a:fillRect/>
          </a:stretch>
        </p:blipFill>
        <p:spPr>
          <a:xfrm>
            <a:off x="6503670" y="4632960"/>
            <a:ext cx="1150620" cy="1534160"/>
          </a:xfrm>
          <a:prstGeom prst="rect">
            <a:avLst/>
          </a:prstGeom>
        </p:spPr>
      </p:pic>
      <p:pic>
        <p:nvPicPr>
          <p:cNvPr id="10" name="Picture 9"/>
          <p:cNvPicPr>
            <a:picLocks noChangeAspect="1"/>
          </p:cNvPicPr>
          <p:nvPr/>
        </p:nvPicPr>
        <p:blipFill>
          <a:blip r:embed="rId6"/>
          <a:stretch>
            <a:fillRect/>
          </a:stretch>
        </p:blipFill>
        <p:spPr>
          <a:xfrm>
            <a:off x="7666444" y="4632960"/>
            <a:ext cx="1223555" cy="1541679"/>
          </a:xfrm>
          <a:prstGeom prst="rect">
            <a:avLst/>
          </a:prstGeom>
        </p:spPr>
      </p:pic>
    </p:spTree>
    <p:extLst>
      <p:ext uri="{BB962C8B-B14F-4D97-AF65-F5344CB8AC3E}">
        <p14:creationId xmlns:p14="http://schemas.microsoft.com/office/powerpoint/2010/main" val="266357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2F3775C0-A73E-A94A-BADE-216527063B9E}" type="slidenum">
              <a:rPr lang="en-US"/>
              <a:pPr/>
              <a:t>40</a:t>
            </a:fld>
            <a:endParaRPr lang="en-US"/>
          </a:p>
        </p:txBody>
      </p:sp>
      <p:sp>
        <p:nvSpPr>
          <p:cNvPr id="1323010" name="Rectangle 2"/>
          <p:cNvSpPr>
            <a:spLocks noGrp="1" noChangeArrowheads="1"/>
          </p:cNvSpPr>
          <p:nvPr>
            <p:ph type="title"/>
          </p:nvPr>
        </p:nvSpPr>
        <p:spPr/>
        <p:txBody>
          <a:bodyPr/>
          <a:lstStyle/>
          <a:p>
            <a:r>
              <a:rPr lang="en-US"/>
              <a:t>Example</a:t>
            </a:r>
          </a:p>
        </p:txBody>
      </p:sp>
      <p:pic>
        <p:nvPicPr>
          <p:cNvPr id="132301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(c)  Giovanni De Micheli</a:t>
            </a:r>
          </a:p>
        </p:txBody>
      </p:sp>
      <p:sp>
        <p:nvSpPr>
          <p:cNvPr id="7" name="Slide Number Placeholder 6"/>
          <p:cNvSpPr>
            <a:spLocks noGrp="1"/>
          </p:cNvSpPr>
          <p:nvPr>
            <p:ph type="sldNum" sz="quarter" idx="11"/>
          </p:nvPr>
        </p:nvSpPr>
        <p:spPr/>
        <p:txBody>
          <a:bodyPr/>
          <a:lstStyle/>
          <a:p>
            <a:fld id="{5EA3713A-00A1-704F-B179-5C53AD80A4F8}" type="slidenum">
              <a:rPr lang="en-US"/>
              <a:pPr/>
              <a:t>41</a:t>
            </a:fld>
            <a:endParaRPr lang="en-US"/>
          </a:p>
        </p:txBody>
      </p:sp>
      <p:sp>
        <p:nvSpPr>
          <p:cNvPr id="1324034" name="Rectangle 2"/>
          <p:cNvSpPr>
            <a:spLocks noGrp="1" noChangeArrowheads="1"/>
          </p:cNvSpPr>
          <p:nvPr>
            <p:ph type="title"/>
          </p:nvPr>
        </p:nvSpPr>
        <p:spPr/>
        <p:txBody>
          <a:bodyPr/>
          <a:lstStyle/>
          <a:p>
            <a:r>
              <a:rPr lang="en-US"/>
              <a:t>Example</a:t>
            </a:r>
          </a:p>
        </p:txBody>
      </p:sp>
      <p:sp>
        <p:nvSpPr>
          <p:cNvPr id="1324035" name="Rectangle 3"/>
          <p:cNvSpPr>
            <a:spLocks noGrp="1" noChangeArrowheads="1"/>
          </p:cNvSpPr>
          <p:nvPr>
            <p:ph type="body" sz="half" idx="1"/>
          </p:nvPr>
        </p:nvSpPr>
        <p:spPr/>
        <p:txBody>
          <a:bodyPr/>
          <a:lstStyle/>
          <a:p>
            <a:pPr marL="0" indent="0"/>
            <a:r>
              <a:rPr lang="en-US"/>
              <a:t>Fifth row is dominant</a:t>
            </a:r>
          </a:p>
          <a:p>
            <a:pPr marL="0" indent="0"/>
            <a:r>
              <a:rPr lang="en-US"/>
              <a:t>Fourth column is essential</a:t>
            </a:r>
          </a:p>
          <a:p>
            <a:pPr marL="0" indent="0"/>
            <a:r>
              <a:rPr lang="en-US"/>
              <a:t>Fifth column is dominated</a:t>
            </a:r>
          </a:p>
          <a:p>
            <a:pPr marL="0" indent="0"/>
            <a:r>
              <a:rPr lang="en-US"/>
              <a:t>Matrix after reductions:</a:t>
            </a:r>
          </a:p>
        </p:txBody>
      </p:sp>
      <p:pic>
        <p:nvPicPr>
          <p:cNvPr id="1324036"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18125" y="4041775"/>
            <a:ext cx="2590800" cy="1314450"/>
          </a:xfrm>
          <a:noFill/>
          <a:ln/>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324038" name="Picture 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57738" y="1217613"/>
            <a:ext cx="4067175" cy="2200275"/>
          </a:xfrm>
          <a:noFill/>
          <a:ln/>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CC75C8C3-802F-3C48-A6A5-71F25A5A3560}" type="slidenum">
              <a:rPr lang="en-US"/>
              <a:pPr/>
              <a:t>42</a:t>
            </a:fld>
            <a:endParaRPr lang="en-US"/>
          </a:p>
        </p:txBody>
      </p:sp>
      <p:sp>
        <p:nvSpPr>
          <p:cNvPr id="1326082" name="Rectangle 2"/>
          <p:cNvSpPr>
            <a:spLocks noGrp="1" noChangeArrowheads="1"/>
          </p:cNvSpPr>
          <p:nvPr>
            <p:ph type="title"/>
          </p:nvPr>
        </p:nvSpPr>
        <p:spPr/>
        <p:txBody>
          <a:bodyPr/>
          <a:lstStyle/>
          <a:p>
            <a:r>
              <a:rPr lang="en-US"/>
              <a:t>Branch and bound covering algorithm</a:t>
            </a:r>
          </a:p>
        </p:txBody>
      </p:sp>
      <p:sp>
        <p:nvSpPr>
          <p:cNvPr id="1326086" name="Rectangle 6"/>
          <p:cNvSpPr>
            <a:spLocks noGrp="1" noChangeArrowheads="1"/>
          </p:cNvSpPr>
          <p:nvPr>
            <p:ph idx="1"/>
          </p:nvPr>
        </p:nvSpPr>
        <p:spPr/>
        <p:txBody>
          <a:bodyPr/>
          <a:lstStyle/>
          <a:p>
            <a:pPr>
              <a:lnSpc>
                <a:spcPct val="75000"/>
              </a:lnSpc>
              <a:buFont typeface="Monotype Sorts" charset="0"/>
              <a:buNone/>
            </a:pPr>
            <a:r>
              <a:rPr lang="en-US" sz="2000" i="1" dirty="0"/>
              <a:t>EXACT_COVER(</a:t>
            </a:r>
            <a:r>
              <a:rPr lang="en-US" sz="2000" i="1" dirty="0" err="1">
                <a:solidFill>
                  <a:schemeClr val="tx2"/>
                </a:solidFill>
              </a:rPr>
              <a:t>A,x,b</a:t>
            </a:r>
            <a:r>
              <a:rPr lang="en-US" sz="2000" i="1" dirty="0"/>
              <a:t>)</a:t>
            </a:r>
            <a:r>
              <a:rPr lang="en-US" sz="2000" dirty="0"/>
              <a:t> {</a:t>
            </a:r>
          </a:p>
          <a:p>
            <a:pPr>
              <a:lnSpc>
                <a:spcPct val="75000"/>
              </a:lnSpc>
              <a:buFont typeface="Monotype Sorts" charset="0"/>
              <a:buNone/>
            </a:pPr>
            <a:r>
              <a:rPr lang="en-US" sz="2000" dirty="0"/>
              <a:t>	Reduce matrix </a:t>
            </a:r>
            <a:r>
              <a:rPr lang="en-US" sz="2000" dirty="0">
                <a:solidFill>
                  <a:schemeClr val="tx2"/>
                </a:solidFill>
              </a:rPr>
              <a:t>A</a:t>
            </a:r>
            <a:r>
              <a:rPr lang="en-US" sz="2000" dirty="0"/>
              <a:t> and update corresponding </a:t>
            </a:r>
            <a:r>
              <a:rPr lang="en-US" sz="2000" dirty="0">
                <a:solidFill>
                  <a:schemeClr val="tx2"/>
                </a:solidFill>
              </a:rPr>
              <a:t>x</a:t>
            </a:r>
            <a:r>
              <a:rPr lang="en-US" sz="2000" dirty="0"/>
              <a:t>;</a:t>
            </a:r>
          </a:p>
          <a:p>
            <a:pPr>
              <a:lnSpc>
                <a:spcPct val="75000"/>
              </a:lnSpc>
              <a:buFont typeface="Monotype Sorts" charset="0"/>
              <a:buNone/>
            </a:pPr>
            <a:r>
              <a:rPr lang="en-US" sz="2000" dirty="0"/>
              <a:t>	if (</a:t>
            </a:r>
            <a:r>
              <a:rPr lang="en-US" sz="2000" dirty="0" err="1"/>
              <a:t>current_estimate</a:t>
            </a:r>
            <a:r>
              <a:rPr lang="en-US" sz="2000" dirty="0"/>
              <a:t> </a:t>
            </a:r>
            <a:r>
              <a:rPr lang="en-US" sz="2000" dirty="0">
                <a:latin typeface="Arial Unicode MS" charset="0"/>
                <a:cs typeface="Arial Unicode MS" charset="0"/>
              </a:rPr>
              <a:t>≥ </a:t>
            </a:r>
            <a:r>
              <a:rPr lang="en-US" sz="2000" dirty="0">
                <a:cs typeface="Arial Unicode MS" charset="0"/>
              </a:rPr>
              <a:t>|</a:t>
            </a:r>
            <a:r>
              <a:rPr lang="en-US" sz="2000" dirty="0">
                <a:solidFill>
                  <a:schemeClr val="tx2"/>
                </a:solidFill>
                <a:cs typeface="Arial Unicode MS" charset="0"/>
              </a:rPr>
              <a:t>b</a:t>
            </a:r>
            <a:r>
              <a:rPr lang="en-US" sz="2000" dirty="0">
                <a:cs typeface="Arial Unicode MS" charset="0"/>
              </a:rPr>
              <a:t>|) return (</a:t>
            </a:r>
            <a:r>
              <a:rPr lang="en-US" sz="2000" dirty="0">
                <a:solidFill>
                  <a:schemeClr val="tx2"/>
                </a:solidFill>
                <a:cs typeface="Arial Unicode MS" charset="0"/>
              </a:rPr>
              <a:t>b</a:t>
            </a:r>
            <a:r>
              <a:rPr lang="en-US" sz="2000" dirty="0">
                <a:cs typeface="Arial Unicode MS" charset="0"/>
              </a:rPr>
              <a:t>);</a:t>
            </a:r>
          </a:p>
          <a:p>
            <a:pPr>
              <a:lnSpc>
                <a:spcPct val="75000"/>
              </a:lnSpc>
              <a:buFont typeface="Monotype Sorts" charset="0"/>
              <a:buNone/>
            </a:pPr>
            <a:r>
              <a:rPr lang="en-US" sz="2000" dirty="0">
                <a:cs typeface="Arial Unicode MS" charset="0"/>
              </a:rPr>
              <a:t>	if (</a:t>
            </a:r>
            <a:r>
              <a:rPr lang="en-US" sz="2000" dirty="0">
                <a:solidFill>
                  <a:schemeClr val="tx2"/>
                </a:solidFill>
                <a:cs typeface="Arial Unicode MS" charset="0"/>
              </a:rPr>
              <a:t>A</a:t>
            </a:r>
            <a:r>
              <a:rPr lang="en-US" sz="2000" dirty="0">
                <a:cs typeface="Arial Unicode MS" charset="0"/>
              </a:rPr>
              <a:t> has no rows) return(</a:t>
            </a:r>
            <a:r>
              <a:rPr lang="en-US" sz="2000" dirty="0">
                <a:solidFill>
                  <a:schemeClr val="tx2"/>
                </a:solidFill>
                <a:cs typeface="Arial Unicode MS" charset="0"/>
              </a:rPr>
              <a:t>x</a:t>
            </a:r>
            <a:r>
              <a:rPr lang="en-US" sz="2000" dirty="0">
                <a:cs typeface="Arial Unicode MS" charset="0"/>
              </a:rPr>
              <a:t>);</a:t>
            </a:r>
          </a:p>
          <a:p>
            <a:pPr>
              <a:lnSpc>
                <a:spcPct val="75000"/>
              </a:lnSpc>
              <a:buFont typeface="Monotype Sorts" charset="0"/>
              <a:buNone/>
            </a:pPr>
            <a:r>
              <a:rPr lang="en-US" sz="2000" dirty="0">
                <a:cs typeface="Arial Unicode MS" charset="0"/>
              </a:rPr>
              <a:t>	select a branching column </a:t>
            </a:r>
            <a:r>
              <a:rPr lang="en-US" sz="2000" dirty="0">
                <a:solidFill>
                  <a:schemeClr val="tx2"/>
                </a:solidFill>
                <a:cs typeface="Arial Unicode MS" charset="0"/>
              </a:rPr>
              <a:t>c</a:t>
            </a:r>
            <a:r>
              <a:rPr lang="en-US" sz="2000" dirty="0">
                <a:cs typeface="Arial Unicode MS" charset="0"/>
              </a:rPr>
              <a:t>;</a:t>
            </a:r>
          </a:p>
          <a:p>
            <a:pPr>
              <a:lnSpc>
                <a:spcPct val="75000"/>
              </a:lnSpc>
              <a:buFont typeface="Monotype Sorts" charset="0"/>
              <a:buNone/>
            </a:pPr>
            <a:r>
              <a:rPr lang="en-US" sz="2000" dirty="0">
                <a:cs typeface="Arial Unicode MS" charset="0"/>
              </a:rPr>
              <a:t>	</a:t>
            </a:r>
            <a:r>
              <a:rPr lang="en-US" sz="2000" dirty="0">
                <a:solidFill>
                  <a:schemeClr val="tx2"/>
                </a:solidFill>
                <a:cs typeface="Arial Unicode MS" charset="0"/>
              </a:rPr>
              <a:t>x</a:t>
            </a:r>
            <a:r>
              <a:rPr lang="en-US" sz="2000" baseline="-25000" dirty="0">
                <a:solidFill>
                  <a:schemeClr val="tx2"/>
                </a:solidFill>
                <a:cs typeface="Arial Unicode MS" charset="0"/>
              </a:rPr>
              <a:t>c</a:t>
            </a:r>
            <a:r>
              <a:rPr lang="en-US" sz="2000" dirty="0">
                <a:solidFill>
                  <a:schemeClr val="tx2"/>
                </a:solidFill>
                <a:cs typeface="Arial Unicode MS" charset="0"/>
              </a:rPr>
              <a:t> = 1; </a:t>
            </a:r>
          </a:p>
          <a:p>
            <a:pPr>
              <a:lnSpc>
                <a:spcPct val="75000"/>
              </a:lnSpc>
              <a:buFont typeface="Monotype Sorts" charset="0"/>
              <a:buNone/>
            </a:pPr>
            <a:r>
              <a:rPr lang="en-US" sz="2000" dirty="0">
                <a:cs typeface="Arial Unicode MS" charset="0"/>
              </a:rPr>
              <a:t>     </a:t>
            </a:r>
            <a:r>
              <a:rPr lang="en-US" sz="2000" dirty="0" err="1">
                <a:solidFill>
                  <a:schemeClr val="tx2"/>
                </a:solidFill>
              </a:rPr>
              <a:t>Ã</a:t>
            </a:r>
            <a:r>
              <a:rPr lang="en-US" sz="2000" dirty="0">
                <a:cs typeface="Arial Unicode MS" charset="0"/>
              </a:rPr>
              <a:t> = </a:t>
            </a:r>
            <a:r>
              <a:rPr lang="en-US" sz="2000" dirty="0">
                <a:solidFill>
                  <a:schemeClr val="tx2"/>
                </a:solidFill>
                <a:cs typeface="Arial Unicode MS" charset="0"/>
              </a:rPr>
              <a:t>A</a:t>
            </a:r>
            <a:r>
              <a:rPr lang="en-US" sz="2000" dirty="0">
                <a:cs typeface="Arial Unicode MS" charset="0"/>
              </a:rPr>
              <a:t> after deleting c and rows incident to it;</a:t>
            </a:r>
          </a:p>
          <a:p>
            <a:pPr>
              <a:lnSpc>
                <a:spcPct val="75000"/>
              </a:lnSpc>
              <a:buNone/>
            </a:pPr>
            <a:r>
              <a:rPr lang="en-US" sz="2000" baseline="30000" dirty="0">
                <a:cs typeface="Arial Unicode MS" charset="0"/>
              </a:rPr>
              <a:t>       </a:t>
            </a:r>
            <a:r>
              <a:rPr lang="en-US" sz="2000" dirty="0">
                <a:solidFill>
                  <a:schemeClr val="tx2"/>
                </a:solidFill>
              </a:rPr>
              <a:t>x</a:t>
            </a:r>
            <a:r>
              <a:rPr lang="en-US" sz="2000" baseline="40000" dirty="0">
                <a:solidFill>
                  <a:schemeClr val="tx2"/>
                </a:solidFill>
              </a:rPr>
              <a:t>~</a:t>
            </a:r>
            <a:r>
              <a:rPr lang="en-US" sz="2000" dirty="0">
                <a:cs typeface="Arial Unicode MS" charset="0"/>
              </a:rPr>
              <a:t> = </a:t>
            </a:r>
            <a:r>
              <a:rPr lang="en-US" sz="2000" i="1" dirty="0">
                <a:cs typeface="Arial Unicode MS" charset="0"/>
              </a:rPr>
              <a:t>EXACT_COVER(</a:t>
            </a:r>
            <a:r>
              <a:rPr lang="en-US" sz="2000" dirty="0" err="1">
                <a:solidFill>
                  <a:schemeClr val="tx2"/>
                </a:solidFill>
              </a:rPr>
              <a:t>Ã</a:t>
            </a:r>
            <a:r>
              <a:rPr lang="en-US" sz="2000" i="1" dirty="0" err="1">
                <a:solidFill>
                  <a:schemeClr val="tx2"/>
                </a:solidFill>
                <a:cs typeface="Arial Unicode MS" charset="0"/>
              </a:rPr>
              <a:t>,x,b</a:t>
            </a:r>
            <a:r>
              <a:rPr lang="en-US" sz="2000" i="1" dirty="0">
                <a:cs typeface="Arial Unicode MS" charset="0"/>
              </a:rPr>
              <a:t>);</a:t>
            </a:r>
          </a:p>
          <a:p>
            <a:pPr>
              <a:lnSpc>
                <a:spcPct val="75000"/>
              </a:lnSpc>
              <a:buFont typeface="Monotype Sorts" charset="0"/>
              <a:buNone/>
            </a:pPr>
            <a:r>
              <a:rPr lang="en-US" sz="2000" dirty="0">
                <a:cs typeface="Arial Unicode MS" charset="0"/>
              </a:rPr>
              <a:t>     if ( | </a:t>
            </a:r>
            <a:r>
              <a:rPr lang="en-US" sz="2000" dirty="0">
                <a:solidFill>
                  <a:schemeClr val="tx2"/>
                </a:solidFill>
                <a:cs typeface="Arial Unicode MS" charset="0"/>
              </a:rPr>
              <a:t>x</a:t>
            </a:r>
            <a:r>
              <a:rPr lang="en-US" sz="2000" baseline="30000" dirty="0">
                <a:solidFill>
                  <a:schemeClr val="tx2"/>
                </a:solidFill>
                <a:cs typeface="Arial Unicode MS" charset="0"/>
              </a:rPr>
              <a:t>~</a:t>
            </a:r>
            <a:r>
              <a:rPr lang="en-US" sz="2000" dirty="0">
                <a:cs typeface="Arial Unicode MS" charset="0"/>
              </a:rPr>
              <a:t>| &lt; |</a:t>
            </a:r>
            <a:r>
              <a:rPr lang="en-US" sz="2000" dirty="0">
                <a:solidFill>
                  <a:schemeClr val="tx2"/>
                </a:solidFill>
                <a:cs typeface="Arial Unicode MS" charset="0"/>
              </a:rPr>
              <a:t>b</a:t>
            </a:r>
            <a:r>
              <a:rPr lang="en-US" sz="2000" dirty="0">
                <a:cs typeface="Arial Unicode MS" charset="0"/>
              </a:rPr>
              <a:t>| )</a:t>
            </a:r>
          </a:p>
          <a:p>
            <a:pPr>
              <a:lnSpc>
                <a:spcPct val="75000"/>
              </a:lnSpc>
              <a:buFont typeface="Monotype Sorts" charset="0"/>
              <a:buNone/>
            </a:pPr>
            <a:r>
              <a:rPr lang="en-US" sz="2000" dirty="0">
                <a:cs typeface="Arial Unicode MS" charset="0"/>
              </a:rPr>
              <a:t>		</a:t>
            </a:r>
            <a:r>
              <a:rPr lang="en-US" sz="2000" dirty="0">
                <a:solidFill>
                  <a:schemeClr val="tx2"/>
                </a:solidFill>
                <a:cs typeface="Arial Unicode MS" charset="0"/>
              </a:rPr>
              <a:t>b = x</a:t>
            </a:r>
            <a:r>
              <a:rPr lang="en-US" sz="2000" baseline="30000" dirty="0">
                <a:solidFill>
                  <a:schemeClr val="tx2"/>
                </a:solidFill>
                <a:cs typeface="Arial Unicode MS" charset="0"/>
              </a:rPr>
              <a:t>~</a:t>
            </a:r>
            <a:r>
              <a:rPr lang="en-US" sz="2000" dirty="0">
                <a:solidFill>
                  <a:schemeClr val="tx2"/>
                </a:solidFill>
                <a:cs typeface="Arial Unicode MS" charset="0"/>
              </a:rPr>
              <a:t>;</a:t>
            </a:r>
          </a:p>
          <a:p>
            <a:pPr>
              <a:lnSpc>
                <a:spcPct val="75000"/>
              </a:lnSpc>
              <a:buFont typeface="Monotype Sorts" charset="0"/>
              <a:buNone/>
            </a:pPr>
            <a:r>
              <a:rPr lang="en-US" sz="2000" dirty="0">
                <a:cs typeface="Arial Unicode MS" charset="0"/>
              </a:rPr>
              <a:t>	 </a:t>
            </a:r>
            <a:r>
              <a:rPr lang="en-US" sz="2000" dirty="0">
                <a:solidFill>
                  <a:schemeClr val="tx2"/>
                </a:solidFill>
                <a:cs typeface="Arial Unicode MS" charset="0"/>
              </a:rPr>
              <a:t>x</a:t>
            </a:r>
            <a:r>
              <a:rPr lang="en-US" sz="2000" baseline="-25000" dirty="0">
                <a:solidFill>
                  <a:schemeClr val="tx2"/>
                </a:solidFill>
                <a:cs typeface="Arial Unicode MS" charset="0"/>
              </a:rPr>
              <a:t>c</a:t>
            </a:r>
            <a:r>
              <a:rPr lang="en-US" sz="2000" dirty="0">
                <a:solidFill>
                  <a:schemeClr val="tx2"/>
                </a:solidFill>
                <a:cs typeface="Arial Unicode MS" charset="0"/>
              </a:rPr>
              <a:t> = 0; </a:t>
            </a:r>
          </a:p>
          <a:p>
            <a:pPr>
              <a:lnSpc>
                <a:spcPct val="75000"/>
              </a:lnSpc>
              <a:buFont typeface="Monotype Sorts" charset="0"/>
              <a:buNone/>
            </a:pPr>
            <a:r>
              <a:rPr lang="en-US" sz="2000" dirty="0">
                <a:cs typeface="Arial Unicode MS" charset="0"/>
              </a:rPr>
              <a:t>	 </a:t>
            </a:r>
            <a:r>
              <a:rPr lang="en-US" sz="2000" dirty="0" err="1">
                <a:solidFill>
                  <a:schemeClr val="tx2"/>
                </a:solidFill>
              </a:rPr>
              <a:t>Ã</a:t>
            </a:r>
            <a:r>
              <a:rPr lang="en-US" sz="2000" dirty="0">
                <a:cs typeface="Arial Unicode MS" charset="0"/>
              </a:rPr>
              <a:t> =</a:t>
            </a:r>
            <a:r>
              <a:rPr lang="en-US" sz="2000" dirty="0">
                <a:solidFill>
                  <a:schemeClr val="tx2"/>
                </a:solidFill>
                <a:cs typeface="Arial Unicode MS" charset="0"/>
              </a:rPr>
              <a:t> A</a:t>
            </a:r>
            <a:r>
              <a:rPr lang="en-US" sz="2000" dirty="0">
                <a:cs typeface="Arial Unicode MS" charset="0"/>
              </a:rPr>
              <a:t> after deleting </a:t>
            </a:r>
            <a:r>
              <a:rPr lang="en-US" sz="2000" dirty="0">
                <a:solidFill>
                  <a:schemeClr val="tx2"/>
                </a:solidFill>
                <a:cs typeface="Arial Unicode MS" charset="0"/>
              </a:rPr>
              <a:t>c;</a:t>
            </a:r>
            <a:endParaRPr lang="en-US" sz="2000" dirty="0">
              <a:cs typeface="Arial Unicode MS" charset="0"/>
            </a:endParaRPr>
          </a:p>
          <a:p>
            <a:pPr>
              <a:lnSpc>
                <a:spcPct val="75000"/>
              </a:lnSpc>
              <a:buNone/>
            </a:pPr>
            <a:r>
              <a:rPr lang="en-US" sz="2000" dirty="0">
                <a:cs typeface="Arial Unicode MS" charset="0"/>
              </a:rPr>
              <a:t>	 </a:t>
            </a:r>
            <a:r>
              <a:rPr lang="en-US" sz="2000" dirty="0">
                <a:solidFill>
                  <a:schemeClr val="tx2"/>
                </a:solidFill>
                <a:cs typeface="Arial Unicode MS" charset="0"/>
              </a:rPr>
              <a:t>x</a:t>
            </a:r>
            <a:r>
              <a:rPr lang="en-US" sz="2000" baseline="30000" dirty="0">
                <a:solidFill>
                  <a:schemeClr val="tx2"/>
                </a:solidFill>
                <a:cs typeface="Arial Unicode MS" charset="0"/>
              </a:rPr>
              <a:t>~</a:t>
            </a:r>
            <a:r>
              <a:rPr lang="en-US" sz="2000" dirty="0">
                <a:cs typeface="Arial Unicode MS" charset="0"/>
              </a:rPr>
              <a:t> = </a:t>
            </a:r>
            <a:r>
              <a:rPr lang="en-US" sz="2000" i="1" dirty="0">
                <a:cs typeface="Arial Unicode MS" charset="0"/>
              </a:rPr>
              <a:t>EXACT_COVER(</a:t>
            </a:r>
            <a:r>
              <a:rPr lang="en-US" sz="2000" dirty="0" err="1">
                <a:solidFill>
                  <a:schemeClr val="tx2"/>
                </a:solidFill>
              </a:rPr>
              <a:t>Ã</a:t>
            </a:r>
            <a:r>
              <a:rPr lang="en-US" sz="2000" i="1" dirty="0" err="1">
                <a:solidFill>
                  <a:schemeClr val="tx2"/>
                </a:solidFill>
                <a:cs typeface="Arial Unicode MS" charset="0"/>
              </a:rPr>
              <a:t>,x,b</a:t>
            </a:r>
            <a:r>
              <a:rPr lang="en-US" sz="2000" i="1" dirty="0">
                <a:cs typeface="Arial Unicode MS" charset="0"/>
              </a:rPr>
              <a:t>);</a:t>
            </a:r>
          </a:p>
          <a:p>
            <a:pPr>
              <a:lnSpc>
                <a:spcPct val="75000"/>
              </a:lnSpc>
              <a:buFont typeface="Monotype Sorts" charset="0"/>
              <a:buNone/>
            </a:pPr>
            <a:r>
              <a:rPr lang="en-US" sz="2000" dirty="0">
                <a:cs typeface="Arial Unicode MS" charset="0"/>
              </a:rPr>
              <a:t>   	 if ( | </a:t>
            </a:r>
            <a:r>
              <a:rPr lang="en-US" sz="2000" dirty="0">
                <a:solidFill>
                  <a:schemeClr val="tx2"/>
                </a:solidFill>
                <a:cs typeface="Arial Unicode MS" charset="0"/>
              </a:rPr>
              <a:t>x</a:t>
            </a:r>
            <a:r>
              <a:rPr lang="en-US" sz="2000" baseline="30000" dirty="0">
                <a:solidFill>
                  <a:schemeClr val="tx2"/>
                </a:solidFill>
                <a:cs typeface="Arial Unicode MS" charset="0"/>
              </a:rPr>
              <a:t>~</a:t>
            </a:r>
            <a:r>
              <a:rPr lang="en-US" sz="2000" dirty="0">
                <a:cs typeface="Arial Unicode MS" charset="0"/>
              </a:rPr>
              <a:t>| &lt; |</a:t>
            </a:r>
            <a:r>
              <a:rPr lang="en-US" sz="2000" dirty="0">
                <a:solidFill>
                  <a:schemeClr val="tx2"/>
                </a:solidFill>
                <a:cs typeface="Arial Unicode MS" charset="0"/>
              </a:rPr>
              <a:t>b</a:t>
            </a:r>
            <a:r>
              <a:rPr lang="en-US" sz="2000" dirty="0">
                <a:cs typeface="Arial Unicode MS" charset="0"/>
              </a:rPr>
              <a:t>| )</a:t>
            </a:r>
          </a:p>
          <a:p>
            <a:pPr>
              <a:lnSpc>
                <a:spcPct val="75000"/>
              </a:lnSpc>
              <a:buFont typeface="Monotype Sorts" charset="0"/>
              <a:buNone/>
            </a:pPr>
            <a:r>
              <a:rPr lang="en-US" sz="2000" dirty="0">
                <a:cs typeface="Arial Unicode MS" charset="0"/>
              </a:rPr>
              <a:t>		</a:t>
            </a:r>
            <a:r>
              <a:rPr lang="en-US" sz="2000" dirty="0">
                <a:solidFill>
                  <a:schemeClr val="tx2"/>
                </a:solidFill>
                <a:cs typeface="Arial Unicode MS" charset="0"/>
              </a:rPr>
              <a:t>b = x</a:t>
            </a:r>
            <a:r>
              <a:rPr lang="en-US" sz="2000" baseline="30000" dirty="0">
                <a:solidFill>
                  <a:schemeClr val="tx2"/>
                </a:solidFill>
                <a:cs typeface="Arial Unicode MS" charset="0"/>
              </a:rPr>
              <a:t>~</a:t>
            </a:r>
            <a:r>
              <a:rPr lang="en-US" sz="2000" dirty="0">
                <a:solidFill>
                  <a:schemeClr val="tx2"/>
                </a:solidFill>
                <a:cs typeface="Arial Unicode MS" charset="0"/>
              </a:rPr>
              <a:t>;</a:t>
            </a:r>
          </a:p>
          <a:p>
            <a:pPr>
              <a:lnSpc>
                <a:spcPct val="75000"/>
              </a:lnSpc>
              <a:buFont typeface="Monotype Sorts" charset="0"/>
              <a:buNone/>
            </a:pPr>
            <a:r>
              <a:rPr lang="en-US" sz="2000" dirty="0">
                <a:cs typeface="Arial Unicode MS" charset="0"/>
              </a:rPr>
              <a:t>	return(</a:t>
            </a:r>
            <a:r>
              <a:rPr lang="en-US" sz="2000" dirty="0">
                <a:solidFill>
                  <a:schemeClr val="tx2"/>
                </a:solidFill>
                <a:cs typeface="Arial Unicode MS" charset="0"/>
              </a:rPr>
              <a:t>b</a:t>
            </a:r>
            <a:r>
              <a:rPr lang="en-US" sz="2000" dirty="0">
                <a:cs typeface="Arial Unicode MS" charset="0"/>
              </a:rPr>
              <a:t>);</a:t>
            </a:r>
          </a:p>
          <a:p>
            <a:pPr>
              <a:lnSpc>
                <a:spcPct val="75000"/>
              </a:lnSpc>
              <a:buFont typeface="Monotype Sorts" charset="0"/>
              <a:buNone/>
            </a:pPr>
            <a:r>
              <a:rPr lang="en-US" sz="2000" dirty="0">
                <a:cs typeface="Arial Unicode MS" charset="0"/>
              </a:rPr>
              <a:t>}</a:t>
            </a:r>
          </a:p>
          <a:p>
            <a:pPr>
              <a:lnSpc>
                <a:spcPct val="75000"/>
              </a:lnSpc>
              <a:buFont typeface="Monotype Sorts" charset="0"/>
              <a:buNone/>
            </a:pPr>
            <a:r>
              <a:rPr lang="en-US" sz="2000" dirty="0">
                <a:cs typeface="Arial Unicode MS"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60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60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260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260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260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2608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2608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2608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26086">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26086">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326086">
                                            <p:txEl>
                                              <p:pRg st="10" end="1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326086">
                                            <p:txEl>
                                              <p:pRg st="11" end="11"/>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326086">
                                            <p:txEl>
                                              <p:pRg st="12" end="12"/>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326086">
                                            <p:txEl>
                                              <p:pRg st="13" end="1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26086">
                                            <p:txEl>
                                              <p:pRg st="14" end="1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326086">
                                            <p:txEl>
                                              <p:pRg st="15" end="15"/>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2608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15B50DD3-16FE-8D45-9478-A285B1906BD6}" type="slidenum">
              <a:rPr lang="en-US"/>
              <a:pPr/>
              <a:t>43</a:t>
            </a:fld>
            <a:endParaRPr lang="en-US"/>
          </a:p>
        </p:txBody>
      </p:sp>
      <p:sp>
        <p:nvSpPr>
          <p:cNvPr id="1328130" name="Rectangle 2"/>
          <p:cNvSpPr>
            <a:spLocks noGrp="1" noChangeArrowheads="1"/>
          </p:cNvSpPr>
          <p:nvPr>
            <p:ph type="title"/>
          </p:nvPr>
        </p:nvSpPr>
        <p:spPr/>
        <p:txBody>
          <a:bodyPr/>
          <a:lstStyle/>
          <a:p>
            <a:r>
              <a:rPr lang="en-US"/>
              <a:t>Bounding function</a:t>
            </a:r>
          </a:p>
        </p:txBody>
      </p:sp>
      <p:sp>
        <p:nvSpPr>
          <p:cNvPr id="1328131" name="Rectangle 3"/>
          <p:cNvSpPr>
            <a:spLocks noGrp="1" noChangeArrowheads="1"/>
          </p:cNvSpPr>
          <p:nvPr>
            <p:ph type="body" idx="1"/>
          </p:nvPr>
        </p:nvSpPr>
        <p:spPr/>
        <p:txBody>
          <a:bodyPr/>
          <a:lstStyle/>
          <a:p>
            <a:r>
              <a:rPr lang="en-US"/>
              <a:t>Estimate lower bound on covers that can be derived from current solution vector </a:t>
            </a:r>
            <a:r>
              <a:rPr lang="en-US">
                <a:solidFill>
                  <a:schemeClr val="tx2"/>
                </a:solidFill>
              </a:rPr>
              <a:t>x</a:t>
            </a:r>
          </a:p>
          <a:p>
            <a:r>
              <a:rPr lang="en-US"/>
              <a:t>The sum of the 1s in </a:t>
            </a:r>
            <a:r>
              <a:rPr lang="en-US">
                <a:solidFill>
                  <a:schemeClr val="tx2"/>
                </a:solidFill>
              </a:rPr>
              <a:t>x</a:t>
            </a:r>
            <a:r>
              <a:rPr lang="en-US"/>
              <a:t>, plus bound of cover for local </a:t>
            </a:r>
            <a:r>
              <a:rPr lang="en-US">
                <a:solidFill>
                  <a:schemeClr val="tx2"/>
                </a:solidFill>
              </a:rPr>
              <a:t>A</a:t>
            </a:r>
          </a:p>
          <a:p>
            <a:pPr lvl="1"/>
            <a:r>
              <a:rPr lang="en-US"/>
              <a:t>Independent set of rows</a:t>
            </a:r>
          </a:p>
          <a:p>
            <a:pPr lvl="2"/>
            <a:r>
              <a:rPr lang="en-US"/>
              <a:t>No 1 in the same column</a:t>
            </a:r>
          </a:p>
          <a:p>
            <a:pPr lvl="2"/>
            <a:r>
              <a:rPr lang="en-US"/>
              <a:t>Require independent implicants to cover</a:t>
            </a:r>
          </a:p>
          <a:p>
            <a:pPr lvl="1"/>
            <a:r>
              <a:rPr lang="en-US"/>
              <a:t>Construct graph to show pairwise independence</a:t>
            </a:r>
          </a:p>
          <a:p>
            <a:pPr lvl="1"/>
            <a:r>
              <a:rPr lang="en-US"/>
              <a:t>Find clique number</a:t>
            </a:r>
          </a:p>
          <a:p>
            <a:pPr lvl="2"/>
            <a:r>
              <a:rPr lang="en-US"/>
              <a:t>Size of the largest clique</a:t>
            </a:r>
          </a:p>
          <a:p>
            <a:pPr lvl="1"/>
            <a:r>
              <a:rPr lang="en-US"/>
              <a:t>Approximation (lower) is acceptable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(c)  Giovanni De Micheli</a:t>
            </a:r>
          </a:p>
        </p:txBody>
      </p:sp>
      <p:sp>
        <p:nvSpPr>
          <p:cNvPr id="7" name="Slide Number Placeholder 6"/>
          <p:cNvSpPr>
            <a:spLocks noGrp="1"/>
          </p:cNvSpPr>
          <p:nvPr>
            <p:ph type="sldNum" sz="quarter" idx="11"/>
          </p:nvPr>
        </p:nvSpPr>
        <p:spPr/>
        <p:txBody>
          <a:bodyPr/>
          <a:lstStyle/>
          <a:p>
            <a:fld id="{C5283153-5CC3-DA44-B229-130C43867A78}" type="slidenum">
              <a:rPr lang="en-US"/>
              <a:pPr/>
              <a:t>44</a:t>
            </a:fld>
            <a:endParaRPr lang="en-US"/>
          </a:p>
        </p:txBody>
      </p:sp>
      <p:sp>
        <p:nvSpPr>
          <p:cNvPr id="1329154" name="Rectangle 2"/>
          <p:cNvSpPr>
            <a:spLocks noGrp="1" noChangeArrowheads="1"/>
          </p:cNvSpPr>
          <p:nvPr>
            <p:ph type="title"/>
          </p:nvPr>
        </p:nvSpPr>
        <p:spPr/>
        <p:txBody>
          <a:bodyPr/>
          <a:lstStyle/>
          <a:p>
            <a:r>
              <a:rPr lang="en-US"/>
              <a:t>Example</a:t>
            </a:r>
          </a:p>
        </p:txBody>
      </p:sp>
      <p:sp>
        <p:nvSpPr>
          <p:cNvPr id="1329155" name="Rectangle 3"/>
          <p:cNvSpPr>
            <a:spLocks noGrp="1" noChangeArrowheads="1"/>
          </p:cNvSpPr>
          <p:nvPr>
            <p:ph type="body" sz="half" idx="1"/>
          </p:nvPr>
        </p:nvSpPr>
        <p:spPr/>
        <p:txBody>
          <a:bodyPr/>
          <a:lstStyle/>
          <a:p>
            <a:pPr marL="0" indent="0"/>
            <a:r>
              <a:rPr lang="en-US" sz="2400"/>
              <a:t>Row 4 independent from 1,2,3</a:t>
            </a:r>
          </a:p>
          <a:p>
            <a:pPr marL="0" indent="0"/>
            <a:r>
              <a:rPr lang="en-US" sz="2400"/>
              <a:t>Clique number and bound is 2</a:t>
            </a:r>
          </a:p>
        </p:txBody>
      </p:sp>
      <p:pic>
        <p:nvPicPr>
          <p:cNvPr id="1329156"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57738" y="1243013"/>
            <a:ext cx="4067175" cy="2200275"/>
          </a:xfrm>
          <a:noFill/>
          <a:ln/>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329158" name="Picture 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942013" y="3919538"/>
            <a:ext cx="2143125" cy="1762125"/>
          </a:xfrm>
          <a:noFill/>
          <a:ln/>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0"/>
          </p:nvPr>
        </p:nvSpPr>
        <p:spPr/>
        <p:txBody>
          <a:bodyPr/>
          <a:lstStyle/>
          <a:p>
            <a:r>
              <a:rPr lang="en-US"/>
              <a:t>(c)  Giovanni De Micheli</a:t>
            </a:r>
          </a:p>
        </p:txBody>
      </p:sp>
      <p:sp>
        <p:nvSpPr>
          <p:cNvPr id="14" name="Slide Number Placeholder 5"/>
          <p:cNvSpPr>
            <a:spLocks noGrp="1"/>
          </p:cNvSpPr>
          <p:nvPr>
            <p:ph type="sldNum" sz="quarter" idx="11"/>
          </p:nvPr>
        </p:nvSpPr>
        <p:spPr/>
        <p:txBody>
          <a:bodyPr/>
          <a:lstStyle/>
          <a:p>
            <a:fld id="{8DCDA693-3CD4-594E-8810-B9836E6F9C46}" type="slidenum">
              <a:rPr lang="en-US"/>
              <a:pPr/>
              <a:t>45</a:t>
            </a:fld>
            <a:endParaRPr lang="en-US"/>
          </a:p>
        </p:txBody>
      </p:sp>
      <p:sp>
        <p:nvSpPr>
          <p:cNvPr id="1332226" name="Rectangle 2"/>
          <p:cNvSpPr>
            <a:spLocks noGrp="1" noChangeArrowheads="1"/>
          </p:cNvSpPr>
          <p:nvPr>
            <p:ph type="title"/>
          </p:nvPr>
        </p:nvSpPr>
        <p:spPr/>
        <p:txBody>
          <a:bodyPr/>
          <a:lstStyle/>
          <a:p>
            <a:r>
              <a:rPr lang="en-US"/>
              <a:t>Example</a:t>
            </a:r>
          </a:p>
        </p:txBody>
      </p:sp>
      <p:sp>
        <p:nvSpPr>
          <p:cNvPr id="1332227" name="Rectangle 3"/>
          <p:cNvSpPr>
            <a:spLocks noGrp="1" noChangeArrowheads="1"/>
          </p:cNvSpPr>
          <p:nvPr>
            <p:ph type="body" sz="half" idx="1"/>
          </p:nvPr>
        </p:nvSpPr>
        <p:spPr/>
        <p:txBody>
          <a:bodyPr/>
          <a:lstStyle/>
          <a:p>
            <a:pPr marL="0" indent="0"/>
            <a:r>
              <a:rPr lang="en-US" sz="2400"/>
              <a:t>There are no independent rows</a:t>
            </a:r>
          </a:p>
          <a:p>
            <a:pPr lvl="1"/>
            <a:r>
              <a:rPr lang="en-US" sz="2000"/>
              <a:t>Clique number is 1 (one vertex)</a:t>
            </a:r>
          </a:p>
          <a:p>
            <a:pPr lvl="1"/>
            <a:r>
              <a:rPr lang="en-US" sz="2000"/>
              <a:t>Bound is 1+1= 2</a:t>
            </a:r>
          </a:p>
          <a:p>
            <a:pPr lvl="2"/>
            <a:r>
              <a:rPr lang="en-US" sz="1800"/>
              <a:t>Because of the essential already selected</a:t>
            </a:r>
          </a:p>
        </p:txBody>
      </p:sp>
      <p:grpSp>
        <p:nvGrpSpPr>
          <p:cNvPr id="1332244" name="Group 20"/>
          <p:cNvGrpSpPr>
            <a:grpSpLocks/>
          </p:cNvGrpSpPr>
          <p:nvPr/>
        </p:nvGrpSpPr>
        <p:grpSpPr bwMode="auto">
          <a:xfrm>
            <a:off x="4483100" y="1306513"/>
            <a:ext cx="4660900" cy="1512887"/>
            <a:chOff x="1233" y="2312"/>
            <a:chExt cx="2936" cy="953"/>
          </a:xfrm>
        </p:grpSpPr>
        <p:sp>
          <p:nvSpPr>
            <p:cNvPr id="1332234" name="Line 10"/>
            <p:cNvSpPr>
              <a:spLocks noChangeShapeType="1"/>
            </p:cNvSpPr>
            <p:nvPr/>
          </p:nvSpPr>
          <p:spPr bwMode="auto">
            <a:xfrm>
              <a:off x="2090" y="2328"/>
              <a:ext cx="22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235" name="Line 11"/>
            <p:cNvSpPr>
              <a:spLocks noChangeShapeType="1"/>
            </p:cNvSpPr>
            <p:nvPr/>
          </p:nvSpPr>
          <p:spPr bwMode="auto">
            <a:xfrm>
              <a:off x="2104" y="3235"/>
              <a:ext cx="22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237" name="Line 13"/>
            <p:cNvSpPr>
              <a:spLocks noChangeShapeType="1"/>
            </p:cNvSpPr>
            <p:nvPr/>
          </p:nvSpPr>
          <p:spPr bwMode="auto">
            <a:xfrm>
              <a:off x="3002" y="2323"/>
              <a:ext cx="22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239" name="Line 15"/>
            <p:cNvSpPr>
              <a:spLocks noChangeShapeType="1"/>
            </p:cNvSpPr>
            <p:nvPr/>
          </p:nvSpPr>
          <p:spPr bwMode="auto">
            <a:xfrm>
              <a:off x="2990" y="3265"/>
              <a:ext cx="22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240" name="Text Box 16"/>
            <p:cNvSpPr txBox="1">
              <a:spLocks noChangeArrowheads="1"/>
            </p:cNvSpPr>
            <p:nvPr/>
          </p:nvSpPr>
          <p:spPr bwMode="auto">
            <a:xfrm>
              <a:off x="1233" y="2738"/>
              <a:ext cx="83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A   =</a:t>
              </a:r>
            </a:p>
          </p:txBody>
        </p:sp>
        <p:sp>
          <p:nvSpPr>
            <p:cNvPr id="1332241" name="Text Box 17"/>
            <p:cNvSpPr txBox="1">
              <a:spLocks noChangeArrowheads="1"/>
            </p:cNvSpPr>
            <p:nvPr/>
          </p:nvSpPr>
          <p:spPr bwMode="auto">
            <a:xfrm>
              <a:off x="1931" y="2395"/>
              <a:ext cx="2238" cy="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l">
                <a:defRPr sz="2400">
                  <a:solidFill>
                    <a:schemeClr val="tx1"/>
                  </a:solidFill>
                  <a:latin typeface="Arial Narrow" charset="0"/>
                  <a:ea typeface="ＭＳ Ｐゴシック" charset="0"/>
                </a:defRPr>
              </a:lvl1pPr>
              <a:lvl2pPr marL="914400" indent="-457200" algn="l">
                <a:defRPr sz="2400">
                  <a:solidFill>
                    <a:schemeClr val="tx1"/>
                  </a:solidFill>
                  <a:latin typeface="Arial Narrow" charset="0"/>
                  <a:ea typeface="ＭＳ Ｐゴシック" charset="0"/>
                </a:defRPr>
              </a:lvl2pPr>
              <a:lvl3pPr marL="1371600" indent="-457200" algn="l">
                <a:defRPr sz="2400">
                  <a:solidFill>
                    <a:schemeClr val="tx1"/>
                  </a:solidFill>
                  <a:latin typeface="Arial Narrow" charset="0"/>
                  <a:ea typeface="ＭＳ Ｐゴシック" charset="0"/>
                </a:defRPr>
              </a:lvl3pPr>
              <a:lvl4pPr marL="1828800" indent="-457200" algn="l">
                <a:defRPr sz="2400">
                  <a:solidFill>
                    <a:schemeClr val="tx1"/>
                  </a:solidFill>
                  <a:latin typeface="Arial Narrow" charset="0"/>
                  <a:ea typeface="ＭＳ Ｐゴシック" charset="0"/>
                </a:defRPr>
              </a:lvl4pPr>
              <a:lvl5pPr marL="2286000" indent="-457200" algn="l">
                <a:defRPr sz="2400">
                  <a:solidFill>
                    <a:schemeClr val="tx1"/>
                  </a:solidFill>
                  <a:latin typeface="Arial Narrow" charset="0"/>
                  <a:ea typeface="ＭＳ Ｐゴシック" charset="0"/>
                </a:defRPr>
              </a:lvl5pPr>
              <a:lvl6pPr marL="2743200" indent="-457200" eaLnBrk="0" fontAlgn="base" hangingPunct="0">
                <a:spcBef>
                  <a:spcPct val="0"/>
                </a:spcBef>
                <a:spcAft>
                  <a:spcPct val="0"/>
                </a:spcAft>
                <a:defRPr sz="2400">
                  <a:solidFill>
                    <a:schemeClr val="tx1"/>
                  </a:solidFill>
                  <a:latin typeface="Arial Narrow" charset="0"/>
                  <a:ea typeface="ＭＳ Ｐゴシック" charset="0"/>
                </a:defRPr>
              </a:lvl6pPr>
              <a:lvl7pPr marL="3200400" indent="-457200" eaLnBrk="0" fontAlgn="base" hangingPunct="0">
                <a:spcBef>
                  <a:spcPct val="0"/>
                </a:spcBef>
                <a:spcAft>
                  <a:spcPct val="0"/>
                </a:spcAft>
                <a:defRPr sz="2400">
                  <a:solidFill>
                    <a:schemeClr val="tx1"/>
                  </a:solidFill>
                  <a:latin typeface="Arial Narrow" charset="0"/>
                  <a:ea typeface="ＭＳ Ｐゴシック" charset="0"/>
                </a:defRPr>
              </a:lvl7pPr>
              <a:lvl8pPr marL="3657600" indent="-457200" eaLnBrk="0" fontAlgn="base" hangingPunct="0">
                <a:spcBef>
                  <a:spcPct val="0"/>
                </a:spcBef>
                <a:spcAft>
                  <a:spcPct val="0"/>
                </a:spcAft>
                <a:defRPr sz="2400">
                  <a:solidFill>
                    <a:schemeClr val="tx1"/>
                  </a:solidFill>
                  <a:latin typeface="Arial Narrow" charset="0"/>
                  <a:ea typeface="ＭＳ Ｐゴシック" charset="0"/>
                </a:defRPr>
              </a:lvl8pPr>
              <a:lvl9pPr marL="4114800" indent="-457200" eaLnBrk="0" fontAlgn="base" hangingPunct="0">
                <a:spcBef>
                  <a:spcPct val="0"/>
                </a:spcBef>
                <a:spcAft>
                  <a:spcPct val="0"/>
                </a:spcAft>
                <a:defRPr sz="2400">
                  <a:solidFill>
                    <a:schemeClr val="tx1"/>
                  </a:solidFill>
                  <a:latin typeface="Arial Narrow" charset="0"/>
                  <a:ea typeface="ＭＳ Ｐゴシック" charset="0"/>
                </a:defRPr>
              </a:lvl9pPr>
            </a:lstStyle>
            <a:p>
              <a:pPr lvl="1">
                <a:buFontTx/>
                <a:buAutoNum type="arabicPlain"/>
              </a:pPr>
              <a:r>
                <a:rPr lang="en-US">
                  <a:solidFill>
                    <a:schemeClr val="tx2"/>
                  </a:solidFill>
                </a:rPr>
                <a:t>0     1</a:t>
              </a:r>
            </a:p>
            <a:p>
              <a:pPr lvl="1"/>
              <a:r>
                <a:rPr lang="en-US">
                  <a:solidFill>
                    <a:schemeClr val="tx2"/>
                  </a:solidFill>
                </a:rPr>
                <a:t>1     1     0</a:t>
              </a:r>
            </a:p>
            <a:p>
              <a:pPr lvl="1"/>
              <a:r>
                <a:rPr lang="en-US">
                  <a:solidFill>
                    <a:schemeClr val="tx2"/>
                  </a:solidFill>
                </a:rPr>
                <a:t>0     1     1</a:t>
              </a:r>
            </a:p>
          </p:txBody>
        </p:sp>
        <p:sp>
          <p:nvSpPr>
            <p:cNvPr id="1332242" name="Line 18"/>
            <p:cNvSpPr>
              <a:spLocks noChangeShapeType="1"/>
            </p:cNvSpPr>
            <p:nvPr/>
          </p:nvSpPr>
          <p:spPr bwMode="auto">
            <a:xfrm>
              <a:off x="2094" y="2335"/>
              <a:ext cx="0" cy="91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243" name="Line 19"/>
            <p:cNvSpPr>
              <a:spLocks noChangeShapeType="1"/>
            </p:cNvSpPr>
            <p:nvPr/>
          </p:nvSpPr>
          <p:spPr bwMode="auto">
            <a:xfrm>
              <a:off x="3207" y="2312"/>
              <a:ext cx="0" cy="94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0"/>
          </p:nvPr>
        </p:nvSpPr>
        <p:spPr/>
        <p:txBody>
          <a:bodyPr/>
          <a:lstStyle/>
          <a:p>
            <a:r>
              <a:rPr lang="en-US"/>
              <a:t>(c)  Giovanni De Micheli</a:t>
            </a:r>
          </a:p>
        </p:txBody>
      </p:sp>
      <p:sp>
        <p:nvSpPr>
          <p:cNvPr id="14" name="Slide Number Placeholder 5"/>
          <p:cNvSpPr>
            <a:spLocks noGrp="1"/>
          </p:cNvSpPr>
          <p:nvPr>
            <p:ph type="sldNum" sz="quarter" idx="11"/>
          </p:nvPr>
        </p:nvSpPr>
        <p:spPr/>
        <p:txBody>
          <a:bodyPr/>
          <a:lstStyle/>
          <a:p>
            <a:fld id="{44A43F7E-5F4C-9A43-AA26-8A9F4DE2D8B2}" type="slidenum">
              <a:rPr lang="en-US"/>
              <a:pPr/>
              <a:t>46</a:t>
            </a:fld>
            <a:endParaRPr lang="en-US"/>
          </a:p>
        </p:txBody>
      </p:sp>
      <p:sp>
        <p:nvSpPr>
          <p:cNvPr id="1334274" name="Rectangle 2"/>
          <p:cNvSpPr>
            <a:spLocks noGrp="1" noChangeArrowheads="1"/>
          </p:cNvSpPr>
          <p:nvPr>
            <p:ph type="title"/>
          </p:nvPr>
        </p:nvSpPr>
        <p:spPr/>
        <p:txBody>
          <a:bodyPr/>
          <a:lstStyle/>
          <a:p>
            <a:r>
              <a:rPr lang="en-US" sz="2800"/>
              <a:t>Example</a:t>
            </a:r>
            <a:br>
              <a:rPr lang="en-US" sz="2800"/>
            </a:br>
            <a:r>
              <a:rPr lang="en-US" sz="2800"/>
              <a:t>Branching on the cyclic core</a:t>
            </a:r>
          </a:p>
        </p:txBody>
      </p:sp>
      <p:sp>
        <p:nvSpPr>
          <p:cNvPr id="1334275" name="Rectangle 3"/>
          <p:cNvSpPr>
            <a:spLocks noGrp="1" noChangeArrowheads="1"/>
          </p:cNvSpPr>
          <p:nvPr>
            <p:ph type="body" sz="half" idx="1"/>
          </p:nvPr>
        </p:nvSpPr>
        <p:spPr/>
        <p:txBody>
          <a:bodyPr/>
          <a:lstStyle/>
          <a:p>
            <a:pPr marL="0" indent="0"/>
            <a:r>
              <a:rPr lang="en-US" sz="2400"/>
              <a:t>Select first column</a:t>
            </a:r>
          </a:p>
          <a:p>
            <a:pPr lvl="1"/>
            <a:r>
              <a:rPr lang="en-US" sz="2000"/>
              <a:t>Recur with </a:t>
            </a:r>
            <a:r>
              <a:rPr lang="en-US" sz="2000">
                <a:solidFill>
                  <a:schemeClr val="tx2"/>
                </a:solidFill>
              </a:rPr>
              <a:t>Ã = [11]</a:t>
            </a:r>
          </a:p>
          <a:p>
            <a:pPr lvl="2"/>
            <a:r>
              <a:rPr lang="en-US" sz="1800"/>
              <a:t>Delete one dominated column</a:t>
            </a:r>
          </a:p>
          <a:p>
            <a:pPr lvl="2"/>
            <a:r>
              <a:rPr lang="en-US" sz="1800"/>
              <a:t>Take other column (essential)</a:t>
            </a:r>
          </a:p>
          <a:p>
            <a:pPr lvl="1"/>
            <a:r>
              <a:rPr lang="en-US" sz="2000"/>
              <a:t>New cost is 3</a:t>
            </a:r>
          </a:p>
          <a:p>
            <a:pPr marL="0" indent="0"/>
            <a:r>
              <a:rPr lang="en-US" sz="2400"/>
              <a:t>Exclude first column</a:t>
            </a:r>
          </a:p>
          <a:p>
            <a:pPr lvl="1"/>
            <a:r>
              <a:rPr lang="en-US" sz="2000"/>
              <a:t>Find another solution with cost equal to 3. </a:t>
            </a:r>
          </a:p>
          <a:p>
            <a:pPr lvl="1"/>
            <a:r>
              <a:rPr lang="en-US" sz="2000"/>
              <a:t>Discard</a:t>
            </a:r>
          </a:p>
        </p:txBody>
      </p:sp>
      <p:grpSp>
        <p:nvGrpSpPr>
          <p:cNvPr id="1334278" name="Group 6"/>
          <p:cNvGrpSpPr>
            <a:grpSpLocks/>
          </p:cNvGrpSpPr>
          <p:nvPr/>
        </p:nvGrpSpPr>
        <p:grpSpPr bwMode="auto">
          <a:xfrm>
            <a:off x="4483100" y="1590675"/>
            <a:ext cx="4660900" cy="1512888"/>
            <a:chOff x="1233" y="2312"/>
            <a:chExt cx="2936" cy="953"/>
          </a:xfrm>
        </p:grpSpPr>
        <p:sp>
          <p:nvSpPr>
            <p:cNvPr id="1334279" name="Line 7"/>
            <p:cNvSpPr>
              <a:spLocks noChangeShapeType="1"/>
            </p:cNvSpPr>
            <p:nvPr/>
          </p:nvSpPr>
          <p:spPr bwMode="auto">
            <a:xfrm>
              <a:off x="2090" y="2328"/>
              <a:ext cx="22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280" name="Line 8"/>
            <p:cNvSpPr>
              <a:spLocks noChangeShapeType="1"/>
            </p:cNvSpPr>
            <p:nvPr/>
          </p:nvSpPr>
          <p:spPr bwMode="auto">
            <a:xfrm>
              <a:off x="2104" y="3235"/>
              <a:ext cx="22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281" name="Line 9"/>
            <p:cNvSpPr>
              <a:spLocks noChangeShapeType="1"/>
            </p:cNvSpPr>
            <p:nvPr/>
          </p:nvSpPr>
          <p:spPr bwMode="auto">
            <a:xfrm>
              <a:off x="3002" y="2323"/>
              <a:ext cx="22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282" name="Line 10"/>
            <p:cNvSpPr>
              <a:spLocks noChangeShapeType="1"/>
            </p:cNvSpPr>
            <p:nvPr/>
          </p:nvSpPr>
          <p:spPr bwMode="auto">
            <a:xfrm>
              <a:off x="2990" y="3265"/>
              <a:ext cx="222"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283" name="Text Box 11"/>
            <p:cNvSpPr txBox="1">
              <a:spLocks noChangeArrowheads="1"/>
            </p:cNvSpPr>
            <p:nvPr/>
          </p:nvSpPr>
          <p:spPr bwMode="auto">
            <a:xfrm>
              <a:off x="1233" y="2738"/>
              <a:ext cx="83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A   =</a:t>
              </a:r>
            </a:p>
          </p:txBody>
        </p:sp>
        <p:sp>
          <p:nvSpPr>
            <p:cNvPr id="1334284" name="Text Box 12"/>
            <p:cNvSpPr txBox="1">
              <a:spLocks noChangeArrowheads="1"/>
            </p:cNvSpPr>
            <p:nvPr/>
          </p:nvSpPr>
          <p:spPr bwMode="auto">
            <a:xfrm>
              <a:off x="1931" y="2395"/>
              <a:ext cx="2238" cy="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lgn="l">
                <a:defRPr sz="2400">
                  <a:solidFill>
                    <a:schemeClr val="tx1"/>
                  </a:solidFill>
                  <a:latin typeface="Arial Narrow" charset="0"/>
                  <a:ea typeface="ＭＳ Ｐゴシック" charset="0"/>
                </a:defRPr>
              </a:lvl1pPr>
              <a:lvl2pPr marL="914400" indent="-457200" algn="l">
                <a:defRPr sz="2400">
                  <a:solidFill>
                    <a:schemeClr val="tx1"/>
                  </a:solidFill>
                  <a:latin typeface="Arial Narrow" charset="0"/>
                  <a:ea typeface="ＭＳ Ｐゴシック" charset="0"/>
                </a:defRPr>
              </a:lvl2pPr>
              <a:lvl3pPr marL="1371600" indent="-457200" algn="l">
                <a:defRPr sz="2400">
                  <a:solidFill>
                    <a:schemeClr val="tx1"/>
                  </a:solidFill>
                  <a:latin typeface="Arial Narrow" charset="0"/>
                  <a:ea typeface="ＭＳ Ｐゴシック" charset="0"/>
                </a:defRPr>
              </a:lvl3pPr>
              <a:lvl4pPr marL="1828800" indent="-457200" algn="l">
                <a:defRPr sz="2400">
                  <a:solidFill>
                    <a:schemeClr val="tx1"/>
                  </a:solidFill>
                  <a:latin typeface="Arial Narrow" charset="0"/>
                  <a:ea typeface="ＭＳ Ｐゴシック" charset="0"/>
                </a:defRPr>
              </a:lvl4pPr>
              <a:lvl5pPr marL="2286000" indent="-457200" algn="l">
                <a:defRPr sz="2400">
                  <a:solidFill>
                    <a:schemeClr val="tx1"/>
                  </a:solidFill>
                  <a:latin typeface="Arial Narrow" charset="0"/>
                  <a:ea typeface="ＭＳ Ｐゴシック" charset="0"/>
                </a:defRPr>
              </a:lvl5pPr>
              <a:lvl6pPr marL="2743200" indent="-457200" eaLnBrk="0" fontAlgn="base" hangingPunct="0">
                <a:spcBef>
                  <a:spcPct val="0"/>
                </a:spcBef>
                <a:spcAft>
                  <a:spcPct val="0"/>
                </a:spcAft>
                <a:defRPr sz="2400">
                  <a:solidFill>
                    <a:schemeClr val="tx1"/>
                  </a:solidFill>
                  <a:latin typeface="Arial Narrow" charset="0"/>
                  <a:ea typeface="ＭＳ Ｐゴシック" charset="0"/>
                </a:defRPr>
              </a:lvl6pPr>
              <a:lvl7pPr marL="3200400" indent="-457200" eaLnBrk="0" fontAlgn="base" hangingPunct="0">
                <a:spcBef>
                  <a:spcPct val="0"/>
                </a:spcBef>
                <a:spcAft>
                  <a:spcPct val="0"/>
                </a:spcAft>
                <a:defRPr sz="2400">
                  <a:solidFill>
                    <a:schemeClr val="tx1"/>
                  </a:solidFill>
                  <a:latin typeface="Arial Narrow" charset="0"/>
                  <a:ea typeface="ＭＳ Ｐゴシック" charset="0"/>
                </a:defRPr>
              </a:lvl7pPr>
              <a:lvl8pPr marL="3657600" indent="-457200" eaLnBrk="0" fontAlgn="base" hangingPunct="0">
                <a:spcBef>
                  <a:spcPct val="0"/>
                </a:spcBef>
                <a:spcAft>
                  <a:spcPct val="0"/>
                </a:spcAft>
                <a:defRPr sz="2400">
                  <a:solidFill>
                    <a:schemeClr val="tx1"/>
                  </a:solidFill>
                  <a:latin typeface="Arial Narrow" charset="0"/>
                  <a:ea typeface="ＭＳ Ｐゴシック" charset="0"/>
                </a:defRPr>
              </a:lvl8pPr>
              <a:lvl9pPr marL="4114800" indent="-457200" eaLnBrk="0" fontAlgn="base" hangingPunct="0">
                <a:spcBef>
                  <a:spcPct val="0"/>
                </a:spcBef>
                <a:spcAft>
                  <a:spcPct val="0"/>
                </a:spcAft>
                <a:defRPr sz="2400">
                  <a:solidFill>
                    <a:schemeClr val="tx1"/>
                  </a:solidFill>
                  <a:latin typeface="Arial Narrow" charset="0"/>
                  <a:ea typeface="ＭＳ Ｐゴシック" charset="0"/>
                </a:defRPr>
              </a:lvl9pPr>
            </a:lstStyle>
            <a:p>
              <a:pPr lvl="1">
                <a:buFontTx/>
                <a:buAutoNum type="arabicPlain"/>
              </a:pPr>
              <a:r>
                <a:rPr lang="en-US">
                  <a:solidFill>
                    <a:schemeClr val="tx2"/>
                  </a:solidFill>
                </a:rPr>
                <a:t>0     1</a:t>
              </a:r>
            </a:p>
            <a:p>
              <a:pPr lvl="1"/>
              <a:r>
                <a:rPr lang="en-US">
                  <a:solidFill>
                    <a:schemeClr val="tx2"/>
                  </a:solidFill>
                </a:rPr>
                <a:t>1     1     0</a:t>
              </a:r>
            </a:p>
            <a:p>
              <a:pPr lvl="1"/>
              <a:r>
                <a:rPr lang="en-US">
                  <a:solidFill>
                    <a:schemeClr val="tx2"/>
                  </a:solidFill>
                </a:rPr>
                <a:t>0     1     1</a:t>
              </a:r>
            </a:p>
          </p:txBody>
        </p:sp>
        <p:sp>
          <p:nvSpPr>
            <p:cNvPr id="1334285" name="Line 13"/>
            <p:cNvSpPr>
              <a:spLocks noChangeShapeType="1"/>
            </p:cNvSpPr>
            <p:nvPr/>
          </p:nvSpPr>
          <p:spPr bwMode="auto">
            <a:xfrm>
              <a:off x="2094" y="2335"/>
              <a:ext cx="0" cy="91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4286" name="Line 14"/>
            <p:cNvSpPr>
              <a:spLocks noChangeShapeType="1"/>
            </p:cNvSpPr>
            <p:nvPr/>
          </p:nvSpPr>
          <p:spPr bwMode="auto">
            <a:xfrm>
              <a:off x="3207" y="2312"/>
              <a:ext cx="0" cy="949"/>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A92891BE-5F30-324B-826A-F8EBDB6212A6}" type="slidenum">
              <a:rPr lang="en-US"/>
              <a:pPr/>
              <a:t>47</a:t>
            </a:fld>
            <a:endParaRPr lang="en-US"/>
          </a:p>
        </p:txBody>
      </p:sp>
      <p:sp>
        <p:nvSpPr>
          <p:cNvPr id="1336322" name="Rectangle 2"/>
          <p:cNvSpPr>
            <a:spLocks noGrp="1" noChangeArrowheads="1"/>
          </p:cNvSpPr>
          <p:nvPr>
            <p:ph type="title"/>
          </p:nvPr>
        </p:nvSpPr>
        <p:spPr/>
        <p:txBody>
          <a:bodyPr/>
          <a:lstStyle/>
          <a:p>
            <a:r>
              <a:rPr lang="en-US"/>
              <a:t>Espresso-exact</a:t>
            </a:r>
          </a:p>
        </p:txBody>
      </p:sp>
      <p:sp>
        <p:nvSpPr>
          <p:cNvPr id="1336323" name="Rectangle 3"/>
          <p:cNvSpPr>
            <a:spLocks noGrp="1" noChangeArrowheads="1"/>
          </p:cNvSpPr>
          <p:nvPr>
            <p:ph type="body" idx="1"/>
          </p:nvPr>
        </p:nvSpPr>
        <p:spPr/>
        <p:txBody>
          <a:bodyPr/>
          <a:lstStyle/>
          <a:p>
            <a:r>
              <a:rPr lang="en-US"/>
              <a:t>Exact 2-level logic minimizer</a:t>
            </a:r>
          </a:p>
          <a:p>
            <a:r>
              <a:rPr lang="en-US"/>
              <a:t>Exploits iterative reduction and branch and bound algorithm on cyclic core</a:t>
            </a:r>
          </a:p>
          <a:p>
            <a:r>
              <a:rPr lang="en-US"/>
              <a:t>Compact implicant table</a:t>
            </a:r>
          </a:p>
          <a:p>
            <a:pPr lvl="1"/>
            <a:r>
              <a:rPr lang="en-US"/>
              <a:t>Rows represent groups of minterms covered by the same implicants</a:t>
            </a:r>
          </a:p>
          <a:p>
            <a:r>
              <a:rPr lang="en-US"/>
              <a:t>Very efficient</a:t>
            </a:r>
          </a:p>
          <a:p>
            <a:pPr lvl="1"/>
            <a:r>
              <a:rPr lang="en-US"/>
              <a:t>Solves most benchmarks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ooter Placeholder 3"/>
          <p:cNvSpPr>
            <a:spLocks noGrp="1"/>
          </p:cNvSpPr>
          <p:nvPr>
            <p:ph type="ftr" sz="quarter" idx="10"/>
          </p:nvPr>
        </p:nvSpPr>
        <p:spPr/>
        <p:txBody>
          <a:bodyPr/>
          <a:lstStyle/>
          <a:p>
            <a:r>
              <a:rPr lang="en-US"/>
              <a:t>(c)  Giovanni De Micheli</a:t>
            </a:r>
          </a:p>
        </p:txBody>
      </p:sp>
      <p:sp>
        <p:nvSpPr>
          <p:cNvPr id="91" name="Slide Number Placeholder 4"/>
          <p:cNvSpPr>
            <a:spLocks noGrp="1"/>
          </p:cNvSpPr>
          <p:nvPr>
            <p:ph type="sldNum" sz="quarter" idx="11"/>
          </p:nvPr>
        </p:nvSpPr>
        <p:spPr/>
        <p:txBody>
          <a:bodyPr/>
          <a:lstStyle/>
          <a:p>
            <a:fld id="{26873B6B-21A6-AC49-98C8-170FD971F2B3}" type="slidenum">
              <a:rPr lang="en-US"/>
              <a:pPr/>
              <a:t>48</a:t>
            </a:fld>
            <a:endParaRPr lang="en-US"/>
          </a:p>
        </p:txBody>
      </p:sp>
      <p:sp>
        <p:nvSpPr>
          <p:cNvPr id="1337346" name="Rectangle 2"/>
          <p:cNvSpPr>
            <a:spLocks noGrp="1" noChangeArrowheads="1"/>
          </p:cNvSpPr>
          <p:nvPr>
            <p:ph type="title"/>
          </p:nvPr>
        </p:nvSpPr>
        <p:spPr/>
        <p:txBody>
          <a:bodyPr/>
          <a:lstStyle/>
          <a:p>
            <a:r>
              <a:rPr lang="en-US"/>
              <a:t>Example</a:t>
            </a:r>
          </a:p>
        </p:txBody>
      </p:sp>
      <p:grpSp>
        <p:nvGrpSpPr>
          <p:cNvPr id="1337351" name="Group 7"/>
          <p:cNvGrpSpPr>
            <a:grpSpLocks/>
          </p:cNvGrpSpPr>
          <p:nvPr/>
        </p:nvGrpSpPr>
        <p:grpSpPr bwMode="auto">
          <a:xfrm>
            <a:off x="2586038" y="4999038"/>
            <a:ext cx="993775" cy="819150"/>
            <a:chOff x="164" y="2285"/>
            <a:chExt cx="626" cy="516"/>
          </a:xfrm>
        </p:grpSpPr>
        <p:grpSp>
          <p:nvGrpSpPr>
            <p:cNvPr id="1337352" name="Group 8"/>
            <p:cNvGrpSpPr>
              <a:grpSpLocks/>
            </p:cNvGrpSpPr>
            <p:nvPr/>
          </p:nvGrpSpPr>
          <p:grpSpPr bwMode="auto">
            <a:xfrm>
              <a:off x="457" y="2416"/>
              <a:ext cx="230" cy="231"/>
              <a:chOff x="1612" y="3627"/>
              <a:chExt cx="230" cy="231"/>
            </a:xfrm>
          </p:grpSpPr>
          <p:sp>
            <p:nvSpPr>
              <p:cNvPr id="1337353" name="Line 9"/>
              <p:cNvSpPr>
                <a:spLocks noChangeShapeType="1"/>
              </p:cNvSpPr>
              <p:nvPr/>
            </p:nvSpPr>
            <p:spPr bwMode="auto">
              <a:xfrm>
                <a:off x="1612" y="3857"/>
                <a:ext cx="23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54" name="Line 10"/>
              <p:cNvSpPr>
                <a:spLocks noChangeShapeType="1"/>
              </p:cNvSpPr>
              <p:nvPr/>
            </p:nvSpPr>
            <p:spPr bwMode="auto">
              <a:xfrm flipV="1">
                <a:off x="1612" y="3627"/>
                <a:ext cx="0" cy="23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55" name="Line 11"/>
              <p:cNvSpPr>
                <a:spLocks noChangeShapeType="1"/>
              </p:cNvSpPr>
              <p:nvPr/>
            </p:nvSpPr>
            <p:spPr bwMode="auto">
              <a:xfrm flipV="1">
                <a:off x="1612" y="3685"/>
                <a:ext cx="202" cy="17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37356" name="Text Box 12"/>
            <p:cNvSpPr txBox="1">
              <a:spLocks noChangeArrowheads="1"/>
            </p:cNvSpPr>
            <p:nvPr/>
          </p:nvSpPr>
          <p:spPr bwMode="auto">
            <a:xfrm>
              <a:off x="608" y="2570"/>
              <a:ext cx="18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a:t>a</a:t>
              </a:r>
            </a:p>
          </p:txBody>
        </p:sp>
        <p:sp>
          <p:nvSpPr>
            <p:cNvPr id="1337357" name="Text Box 13"/>
            <p:cNvSpPr txBox="1">
              <a:spLocks noChangeArrowheads="1"/>
            </p:cNvSpPr>
            <p:nvPr/>
          </p:nvSpPr>
          <p:spPr bwMode="auto">
            <a:xfrm>
              <a:off x="485" y="2324"/>
              <a:ext cx="18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a:t>b</a:t>
              </a:r>
            </a:p>
          </p:txBody>
        </p:sp>
        <p:sp>
          <p:nvSpPr>
            <p:cNvPr id="1337358" name="Text Box 14"/>
            <p:cNvSpPr txBox="1">
              <a:spLocks noChangeArrowheads="1"/>
            </p:cNvSpPr>
            <p:nvPr/>
          </p:nvSpPr>
          <p:spPr bwMode="auto">
            <a:xfrm>
              <a:off x="323" y="2285"/>
              <a:ext cx="18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a:t>c</a:t>
              </a:r>
            </a:p>
          </p:txBody>
        </p:sp>
        <p:sp>
          <p:nvSpPr>
            <p:cNvPr id="1337359" name="Line 15"/>
            <p:cNvSpPr>
              <a:spLocks noChangeShapeType="1"/>
            </p:cNvSpPr>
            <p:nvPr/>
          </p:nvSpPr>
          <p:spPr bwMode="auto">
            <a:xfrm flipH="1" flipV="1">
              <a:off x="282" y="2476"/>
              <a:ext cx="173" cy="17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60" name="Text Box 16"/>
            <p:cNvSpPr txBox="1">
              <a:spLocks noChangeArrowheads="1"/>
            </p:cNvSpPr>
            <p:nvPr/>
          </p:nvSpPr>
          <p:spPr bwMode="auto">
            <a:xfrm>
              <a:off x="164" y="2471"/>
              <a:ext cx="18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a:t>d</a:t>
              </a:r>
            </a:p>
          </p:txBody>
        </p:sp>
      </p:grpSp>
      <p:grpSp>
        <p:nvGrpSpPr>
          <p:cNvPr id="1337361" name="Group 17"/>
          <p:cNvGrpSpPr>
            <a:grpSpLocks/>
          </p:cNvGrpSpPr>
          <p:nvPr/>
        </p:nvGrpSpPr>
        <p:grpSpPr bwMode="auto">
          <a:xfrm>
            <a:off x="6872288" y="1760538"/>
            <a:ext cx="1933575" cy="2743200"/>
            <a:chOff x="3432" y="1151"/>
            <a:chExt cx="1218" cy="1728"/>
          </a:xfrm>
        </p:grpSpPr>
        <p:sp>
          <p:nvSpPr>
            <p:cNvPr id="1337362" name="Text Box 18"/>
            <p:cNvSpPr txBox="1">
              <a:spLocks noChangeArrowheads="1"/>
            </p:cNvSpPr>
            <p:nvPr/>
          </p:nvSpPr>
          <p:spPr bwMode="auto">
            <a:xfrm>
              <a:off x="3434" y="1151"/>
              <a:ext cx="121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a:solidFill>
                    <a:srgbClr val="990099"/>
                  </a:solidFill>
                  <a:latin typeface="Lucida Grande" charset="0"/>
                </a:rPr>
                <a:t>α</a:t>
              </a:r>
              <a:r>
                <a:rPr lang="en-US">
                  <a:solidFill>
                    <a:srgbClr val="990099"/>
                  </a:solidFill>
                </a:rPr>
                <a:t>     0 * * 0     1</a:t>
              </a:r>
            </a:p>
          </p:txBody>
        </p:sp>
        <p:sp>
          <p:nvSpPr>
            <p:cNvPr id="1337363" name="Text Box 19"/>
            <p:cNvSpPr txBox="1">
              <a:spLocks noChangeArrowheads="1"/>
            </p:cNvSpPr>
            <p:nvPr/>
          </p:nvSpPr>
          <p:spPr bwMode="auto">
            <a:xfrm>
              <a:off x="3432" y="2591"/>
              <a:ext cx="121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a:solidFill>
                    <a:schemeClr val="accent1"/>
                  </a:solidFill>
                  <a:latin typeface="Lucida Grande" charset="0"/>
                </a:rPr>
                <a:t>ζ</a:t>
              </a:r>
              <a:r>
                <a:rPr lang="en-US">
                  <a:solidFill>
                    <a:schemeClr val="accent1"/>
                  </a:solidFill>
                </a:rPr>
                <a:t>     * 1 0 1     1</a:t>
              </a:r>
            </a:p>
          </p:txBody>
        </p:sp>
        <p:sp>
          <p:nvSpPr>
            <p:cNvPr id="1337364" name="Text Box 20"/>
            <p:cNvSpPr txBox="1">
              <a:spLocks noChangeArrowheads="1"/>
            </p:cNvSpPr>
            <p:nvPr/>
          </p:nvSpPr>
          <p:spPr bwMode="auto">
            <a:xfrm>
              <a:off x="3442" y="2303"/>
              <a:ext cx="120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a:solidFill>
                    <a:srgbClr val="CC0000"/>
                  </a:solidFill>
                  <a:latin typeface="Lucida Grande" charset="0"/>
                </a:rPr>
                <a:t>ε</a:t>
              </a:r>
              <a:r>
                <a:rPr lang="en-US">
                  <a:solidFill>
                    <a:srgbClr val="CC0000"/>
                  </a:solidFill>
                </a:rPr>
                <a:t>     1 * 0 1     1</a:t>
              </a:r>
            </a:p>
          </p:txBody>
        </p:sp>
        <p:sp>
          <p:nvSpPr>
            <p:cNvPr id="1337365" name="Text Box 21"/>
            <p:cNvSpPr txBox="1">
              <a:spLocks noChangeArrowheads="1"/>
            </p:cNvSpPr>
            <p:nvPr/>
          </p:nvSpPr>
          <p:spPr bwMode="auto">
            <a:xfrm>
              <a:off x="3444" y="2015"/>
              <a:ext cx="119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a:solidFill>
                    <a:srgbClr val="6600FF"/>
                  </a:solidFill>
                  <a:latin typeface="Lucida Grande" charset="0"/>
                </a:rPr>
                <a:t>δ</a:t>
              </a:r>
              <a:r>
                <a:rPr lang="en-US">
                  <a:solidFill>
                    <a:srgbClr val="6600FF"/>
                  </a:solidFill>
                </a:rPr>
                <a:t>     1 0 * *     1</a:t>
              </a:r>
            </a:p>
          </p:txBody>
        </p:sp>
        <p:sp>
          <p:nvSpPr>
            <p:cNvPr id="1337366" name="Text Box 22"/>
            <p:cNvSpPr txBox="1">
              <a:spLocks noChangeArrowheads="1"/>
            </p:cNvSpPr>
            <p:nvPr/>
          </p:nvSpPr>
          <p:spPr bwMode="auto">
            <a:xfrm>
              <a:off x="3441" y="1727"/>
              <a:ext cx="11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a:solidFill>
                    <a:srgbClr val="00CCFF"/>
                  </a:solidFill>
                  <a:latin typeface="Lucida Grande" charset="0"/>
                </a:rPr>
                <a:t>γ</a:t>
              </a:r>
              <a:r>
                <a:rPr lang="en-US">
                  <a:solidFill>
                    <a:srgbClr val="00CCFF"/>
                  </a:solidFill>
                </a:rPr>
                <a:t>     0 1 * *     1</a:t>
              </a:r>
            </a:p>
          </p:txBody>
        </p:sp>
        <p:sp>
          <p:nvSpPr>
            <p:cNvPr id="1337367" name="Text Box 23"/>
            <p:cNvSpPr txBox="1">
              <a:spLocks noChangeArrowheads="1"/>
            </p:cNvSpPr>
            <p:nvPr/>
          </p:nvSpPr>
          <p:spPr bwMode="auto">
            <a:xfrm>
              <a:off x="3442" y="1439"/>
              <a:ext cx="119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l-GR">
                  <a:solidFill>
                    <a:schemeClr val="folHlink"/>
                  </a:solidFill>
                  <a:latin typeface="Lucida Grande" charset="0"/>
                </a:rPr>
                <a:t>β</a:t>
              </a:r>
              <a:r>
                <a:rPr lang="en-US">
                  <a:solidFill>
                    <a:schemeClr val="folHlink"/>
                  </a:solidFill>
                </a:rPr>
                <a:t>     * 0 * 0     1</a:t>
              </a:r>
            </a:p>
          </p:txBody>
        </p:sp>
      </p:grpSp>
      <p:grpSp>
        <p:nvGrpSpPr>
          <p:cNvPr id="1337368" name="Group 24"/>
          <p:cNvGrpSpPr>
            <a:grpSpLocks/>
          </p:cNvGrpSpPr>
          <p:nvPr/>
        </p:nvGrpSpPr>
        <p:grpSpPr bwMode="auto">
          <a:xfrm>
            <a:off x="3811588" y="1819275"/>
            <a:ext cx="2784475" cy="3303588"/>
            <a:chOff x="1479" y="1204"/>
            <a:chExt cx="1754" cy="2081"/>
          </a:xfrm>
        </p:grpSpPr>
        <p:grpSp>
          <p:nvGrpSpPr>
            <p:cNvPr id="1337369" name="Group 25"/>
            <p:cNvGrpSpPr>
              <a:grpSpLocks/>
            </p:cNvGrpSpPr>
            <p:nvPr/>
          </p:nvGrpSpPr>
          <p:grpSpPr bwMode="auto">
            <a:xfrm>
              <a:off x="1508" y="1364"/>
              <a:ext cx="1488" cy="1762"/>
              <a:chOff x="1508" y="1364"/>
              <a:chExt cx="1488" cy="1762"/>
            </a:xfrm>
          </p:grpSpPr>
          <p:sp>
            <p:nvSpPr>
              <p:cNvPr id="1337370" name="AutoShape 26"/>
              <p:cNvSpPr>
                <a:spLocks noChangeArrowheads="1"/>
              </p:cNvSpPr>
              <p:nvPr/>
            </p:nvSpPr>
            <p:spPr bwMode="auto">
              <a:xfrm rot="-5400000">
                <a:off x="1318" y="2001"/>
                <a:ext cx="1382" cy="202"/>
              </a:xfrm>
              <a:custGeom>
                <a:avLst/>
                <a:gdLst>
                  <a:gd name="G0" fmla="+- 6376 0 0"/>
                  <a:gd name="G1" fmla="+- 21600 0 6376"/>
                  <a:gd name="G2" fmla="*/ 6376 1 2"/>
                  <a:gd name="G3" fmla="+- 21600 0 G2"/>
                  <a:gd name="G4" fmla="+/ 6376 21600 2"/>
                  <a:gd name="G5" fmla="+/ G1 0 2"/>
                  <a:gd name="G6" fmla="*/ 21600 21600 6376"/>
                  <a:gd name="G7" fmla="*/ G6 1 2"/>
                  <a:gd name="G8" fmla="+- 21600 0 G7"/>
                  <a:gd name="G9" fmla="*/ 21600 1 2"/>
                  <a:gd name="G10" fmla="+- 6376 0 G9"/>
                  <a:gd name="G11" fmla="?: G10 G8 0"/>
                  <a:gd name="G12" fmla="?: G10 G7 21600"/>
                  <a:gd name="T0" fmla="*/ 18412 w 21600"/>
                  <a:gd name="T1" fmla="*/ 10800 h 21600"/>
                  <a:gd name="T2" fmla="*/ 10800 w 21600"/>
                  <a:gd name="T3" fmla="*/ 21600 h 21600"/>
                  <a:gd name="T4" fmla="*/ 3188 w 21600"/>
                  <a:gd name="T5" fmla="*/ 10800 h 21600"/>
                  <a:gd name="T6" fmla="*/ 10800 w 21600"/>
                  <a:gd name="T7" fmla="*/ 0 h 21600"/>
                  <a:gd name="T8" fmla="*/ 4988 w 21600"/>
                  <a:gd name="T9" fmla="*/ 4988 h 21600"/>
                  <a:gd name="T10" fmla="*/ 16612 w 21600"/>
                  <a:gd name="T11" fmla="*/ 16612 h 21600"/>
                </a:gdLst>
                <a:ahLst/>
                <a:cxnLst>
                  <a:cxn ang="0">
                    <a:pos x="T0" y="T1"/>
                  </a:cxn>
                  <a:cxn ang="0">
                    <a:pos x="T2" y="T3"/>
                  </a:cxn>
                  <a:cxn ang="0">
                    <a:pos x="T4" y="T5"/>
                  </a:cxn>
                  <a:cxn ang="0">
                    <a:pos x="T6" y="T7"/>
                  </a:cxn>
                </a:cxnLst>
                <a:rect l="T8" t="T9" r="T10" b="T11"/>
                <a:pathLst>
                  <a:path w="21600" h="21600">
                    <a:moveTo>
                      <a:pt x="0" y="0"/>
                    </a:moveTo>
                    <a:lnTo>
                      <a:pt x="6376" y="21600"/>
                    </a:lnTo>
                    <a:lnTo>
                      <a:pt x="15224" y="21600"/>
                    </a:lnTo>
                    <a:lnTo>
                      <a:pt x="21600" y="0"/>
                    </a:lnTo>
                    <a:close/>
                  </a:path>
                </a:pathLst>
              </a:custGeom>
              <a:solidFill>
                <a:srgbClr val="00CCFF">
                  <a:alpha val="50000"/>
                </a:srgbClr>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1" name="AutoShape 27"/>
              <p:cNvSpPr>
                <a:spLocks noChangeArrowheads="1"/>
              </p:cNvSpPr>
              <p:nvPr/>
            </p:nvSpPr>
            <p:spPr bwMode="auto">
              <a:xfrm rot="5400000" flipH="1">
                <a:off x="1479" y="2044"/>
                <a:ext cx="864" cy="403"/>
              </a:xfrm>
              <a:prstGeom prst="parallelogram">
                <a:avLst>
                  <a:gd name="adj" fmla="val 70720"/>
                </a:avLst>
              </a:prstGeom>
              <a:solidFill>
                <a:srgbClr val="FF00FF">
                  <a:alpha val="50000"/>
                </a:srgbClr>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2" name="Rectangle 28"/>
              <p:cNvSpPr>
                <a:spLocks noChangeArrowheads="1"/>
              </p:cNvSpPr>
              <p:nvPr/>
            </p:nvSpPr>
            <p:spPr bwMode="auto">
              <a:xfrm>
                <a:off x="1709" y="2101"/>
                <a:ext cx="576" cy="576"/>
              </a:xfrm>
              <a:prstGeom prst="rect">
                <a:avLst/>
              </a:prstGeom>
              <a:solidFill>
                <a:srgbClr val="FFFF00">
                  <a:alpha val="50000"/>
                </a:srgbClr>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3" name="Rectangle 29"/>
              <p:cNvSpPr>
                <a:spLocks noChangeArrowheads="1"/>
              </p:cNvSpPr>
              <p:nvPr/>
            </p:nvSpPr>
            <p:spPr bwMode="auto">
              <a:xfrm>
                <a:off x="1709" y="2104"/>
                <a:ext cx="576" cy="576"/>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4" name="Rectangle 30"/>
              <p:cNvSpPr>
                <a:spLocks noChangeArrowheads="1"/>
              </p:cNvSpPr>
              <p:nvPr/>
            </p:nvSpPr>
            <p:spPr bwMode="auto">
              <a:xfrm>
                <a:off x="2112" y="1813"/>
                <a:ext cx="576" cy="576"/>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5" name="Line 31"/>
              <p:cNvSpPr>
                <a:spLocks noChangeShapeType="1"/>
              </p:cNvSpPr>
              <p:nvPr/>
            </p:nvSpPr>
            <p:spPr bwMode="auto">
              <a:xfrm flipV="1">
                <a:off x="1709" y="1813"/>
                <a:ext cx="403" cy="28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6" name="Line 32"/>
              <p:cNvSpPr>
                <a:spLocks noChangeShapeType="1"/>
              </p:cNvSpPr>
              <p:nvPr/>
            </p:nvSpPr>
            <p:spPr bwMode="auto">
              <a:xfrm flipV="1">
                <a:off x="2285" y="1813"/>
                <a:ext cx="403" cy="28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7" name="Line 33"/>
              <p:cNvSpPr>
                <a:spLocks noChangeShapeType="1"/>
              </p:cNvSpPr>
              <p:nvPr/>
            </p:nvSpPr>
            <p:spPr bwMode="auto">
              <a:xfrm flipV="1">
                <a:off x="2285" y="2389"/>
                <a:ext cx="403" cy="28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8" name="Line 34"/>
              <p:cNvSpPr>
                <a:spLocks noChangeShapeType="1"/>
              </p:cNvSpPr>
              <p:nvPr/>
            </p:nvSpPr>
            <p:spPr bwMode="auto">
              <a:xfrm flipV="1">
                <a:off x="1712" y="2389"/>
                <a:ext cx="403" cy="28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79" name="Oval 35"/>
              <p:cNvSpPr>
                <a:spLocks noChangeArrowheads="1"/>
              </p:cNvSpPr>
              <p:nvPr/>
            </p:nvSpPr>
            <p:spPr bwMode="auto">
              <a:xfrm>
                <a:off x="1836" y="2700"/>
                <a:ext cx="1107" cy="189"/>
              </a:xfrm>
              <a:prstGeom prst="ellipse">
                <a:avLst/>
              </a:prstGeom>
              <a:solidFill>
                <a:srgbClr val="00FF00">
                  <a:alpha val="50000"/>
                </a:srgbClr>
              </a:solidFill>
              <a:ln w="25400">
                <a:solidFill>
                  <a:srgbClr val="0033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0" name="Oval 36"/>
              <p:cNvSpPr>
                <a:spLocks noChangeArrowheads="1"/>
              </p:cNvSpPr>
              <p:nvPr/>
            </p:nvSpPr>
            <p:spPr bwMode="auto">
              <a:xfrm rot="-2086222">
                <a:off x="2325" y="2842"/>
                <a:ext cx="671" cy="196"/>
              </a:xfrm>
              <a:prstGeom prst="ellipse">
                <a:avLst/>
              </a:prstGeom>
              <a:solidFill>
                <a:srgbClr val="FF0000">
                  <a:alpha val="50000"/>
                </a:srgbClr>
              </a:solidFill>
              <a:ln w="25400">
                <a:solidFill>
                  <a:srgbClr val="8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1" name="Rectangle 37"/>
              <p:cNvSpPr>
                <a:spLocks noChangeArrowheads="1"/>
              </p:cNvSpPr>
              <p:nvPr/>
            </p:nvSpPr>
            <p:spPr bwMode="auto">
              <a:xfrm>
                <a:off x="1508" y="1698"/>
                <a:ext cx="979" cy="1382"/>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2" name="Rectangle 38"/>
              <p:cNvSpPr>
                <a:spLocks noChangeArrowheads="1"/>
              </p:cNvSpPr>
              <p:nvPr/>
            </p:nvSpPr>
            <p:spPr bwMode="auto">
              <a:xfrm>
                <a:off x="1911" y="1410"/>
                <a:ext cx="979" cy="1382"/>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3" name="Line 39"/>
              <p:cNvSpPr>
                <a:spLocks noChangeShapeType="1"/>
              </p:cNvSpPr>
              <p:nvPr/>
            </p:nvSpPr>
            <p:spPr bwMode="auto">
              <a:xfrm>
                <a:off x="1508" y="1698"/>
                <a:ext cx="202" cy="40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4" name="Line 40"/>
              <p:cNvSpPr>
                <a:spLocks noChangeShapeType="1"/>
              </p:cNvSpPr>
              <p:nvPr/>
            </p:nvSpPr>
            <p:spPr bwMode="auto">
              <a:xfrm flipV="1">
                <a:off x="1508" y="2677"/>
                <a:ext cx="202" cy="40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5" name="Line 41"/>
              <p:cNvSpPr>
                <a:spLocks noChangeShapeType="1"/>
              </p:cNvSpPr>
              <p:nvPr/>
            </p:nvSpPr>
            <p:spPr bwMode="auto">
              <a:xfrm>
                <a:off x="2285" y="2677"/>
                <a:ext cx="202" cy="40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6" name="Line 42"/>
              <p:cNvSpPr>
                <a:spLocks noChangeShapeType="1"/>
              </p:cNvSpPr>
              <p:nvPr/>
            </p:nvSpPr>
            <p:spPr bwMode="auto">
              <a:xfrm>
                <a:off x="2691" y="2389"/>
                <a:ext cx="202" cy="40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7" name="Line 43"/>
              <p:cNvSpPr>
                <a:spLocks noChangeShapeType="1"/>
              </p:cNvSpPr>
              <p:nvPr/>
            </p:nvSpPr>
            <p:spPr bwMode="auto">
              <a:xfrm flipH="1">
                <a:off x="1508" y="1410"/>
                <a:ext cx="405" cy="28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8" name="Line 44"/>
              <p:cNvSpPr>
                <a:spLocks noChangeShapeType="1"/>
              </p:cNvSpPr>
              <p:nvPr/>
            </p:nvSpPr>
            <p:spPr bwMode="auto">
              <a:xfrm flipH="1">
                <a:off x="2487" y="1410"/>
                <a:ext cx="405" cy="28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89" name="Line 45"/>
              <p:cNvSpPr>
                <a:spLocks noChangeShapeType="1"/>
              </p:cNvSpPr>
              <p:nvPr/>
            </p:nvSpPr>
            <p:spPr bwMode="auto">
              <a:xfrm flipH="1">
                <a:off x="1911" y="2389"/>
                <a:ext cx="202" cy="40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0" name="Line 46"/>
              <p:cNvSpPr>
                <a:spLocks noChangeShapeType="1"/>
              </p:cNvSpPr>
              <p:nvPr/>
            </p:nvSpPr>
            <p:spPr bwMode="auto">
              <a:xfrm>
                <a:off x="1911" y="1410"/>
                <a:ext cx="202" cy="40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1" name="Line 47"/>
              <p:cNvSpPr>
                <a:spLocks noChangeShapeType="1"/>
              </p:cNvSpPr>
              <p:nvPr/>
            </p:nvSpPr>
            <p:spPr bwMode="auto">
              <a:xfrm flipH="1">
                <a:off x="2285" y="1701"/>
                <a:ext cx="202" cy="40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2" name="Line 48"/>
              <p:cNvSpPr>
                <a:spLocks noChangeShapeType="1"/>
              </p:cNvSpPr>
              <p:nvPr/>
            </p:nvSpPr>
            <p:spPr bwMode="auto">
              <a:xfrm flipH="1">
                <a:off x="2688" y="1410"/>
                <a:ext cx="202" cy="403"/>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3" name="Line 49"/>
              <p:cNvSpPr>
                <a:spLocks noChangeShapeType="1"/>
              </p:cNvSpPr>
              <p:nvPr/>
            </p:nvSpPr>
            <p:spPr bwMode="auto">
              <a:xfrm flipH="1">
                <a:off x="2487" y="2792"/>
                <a:ext cx="403" cy="28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4" name="Line 50"/>
              <p:cNvSpPr>
                <a:spLocks noChangeShapeType="1"/>
              </p:cNvSpPr>
              <p:nvPr/>
            </p:nvSpPr>
            <p:spPr bwMode="auto">
              <a:xfrm flipH="1">
                <a:off x="1508" y="2792"/>
                <a:ext cx="403" cy="28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5" name="AutoShape 51"/>
              <p:cNvSpPr>
                <a:spLocks noChangeArrowheads="1"/>
              </p:cNvSpPr>
              <p:nvPr/>
            </p:nvSpPr>
            <p:spPr bwMode="auto">
              <a:xfrm rot="5400000">
                <a:off x="1692" y="2289"/>
                <a:ext cx="1382" cy="202"/>
              </a:xfrm>
              <a:custGeom>
                <a:avLst/>
                <a:gdLst>
                  <a:gd name="G0" fmla="+- 6109 0 0"/>
                  <a:gd name="G1" fmla="+- 21600 0 6109"/>
                  <a:gd name="G2" fmla="*/ 6109 1 2"/>
                  <a:gd name="G3" fmla="+- 21600 0 G2"/>
                  <a:gd name="G4" fmla="+/ 6109 21600 2"/>
                  <a:gd name="G5" fmla="+/ G1 0 2"/>
                  <a:gd name="G6" fmla="*/ 21600 21600 6109"/>
                  <a:gd name="G7" fmla="*/ G6 1 2"/>
                  <a:gd name="G8" fmla="+- 21600 0 G7"/>
                  <a:gd name="G9" fmla="*/ 21600 1 2"/>
                  <a:gd name="G10" fmla="+- 6109 0 G9"/>
                  <a:gd name="G11" fmla="?: G10 G8 0"/>
                  <a:gd name="G12" fmla="?: G10 G7 21600"/>
                  <a:gd name="T0" fmla="*/ 18545 w 21600"/>
                  <a:gd name="T1" fmla="*/ 10800 h 21600"/>
                  <a:gd name="T2" fmla="*/ 10800 w 21600"/>
                  <a:gd name="T3" fmla="*/ 21600 h 21600"/>
                  <a:gd name="T4" fmla="*/ 3055 w 21600"/>
                  <a:gd name="T5" fmla="*/ 10800 h 21600"/>
                  <a:gd name="T6" fmla="*/ 10800 w 21600"/>
                  <a:gd name="T7" fmla="*/ 0 h 21600"/>
                  <a:gd name="T8" fmla="*/ 4855 w 21600"/>
                  <a:gd name="T9" fmla="*/ 4855 h 21600"/>
                  <a:gd name="T10" fmla="*/ 16745 w 21600"/>
                  <a:gd name="T11" fmla="*/ 16745 h 21600"/>
                </a:gdLst>
                <a:ahLst/>
                <a:cxnLst>
                  <a:cxn ang="0">
                    <a:pos x="T0" y="T1"/>
                  </a:cxn>
                  <a:cxn ang="0">
                    <a:pos x="T2" y="T3"/>
                  </a:cxn>
                  <a:cxn ang="0">
                    <a:pos x="T4" y="T5"/>
                  </a:cxn>
                  <a:cxn ang="0">
                    <a:pos x="T6" y="T7"/>
                  </a:cxn>
                </a:cxnLst>
                <a:rect l="T8" t="T9" r="T10" b="T11"/>
                <a:pathLst>
                  <a:path w="21600" h="21600">
                    <a:moveTo>
                      <a:pt x="0" y="0"/>
                    </a:moveTo>
                    <a:lnTo>
                      <a:pt x="6109" y="21600"/>
                    </a:lnTo>
                    <a:lnTo>
                      <a:pt x="15491" y="21600"/>
                    </a:lnTo>
                    <a:lnTo>
                      <a:pt x="21600" y="0"/>
                    </a:lnTo>
                    <a:close/>
                  </a:path>
                </a:pathLst>
              </a:custGeom>
              <a:solidFill>
                <a:schemeClr val="hlink">
                  <a:alpha val="50000"/>
                </a:schemeClr>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6" name="Oval 52"/>
              <p:cNvSpPr>
                <a:spLocks noChangeArrowheads="1"/>
              </p:cNvSpPr>
              <p:nvPr/>
            </p:nvSpPr>
            <p:spPr bwMode="auto">
              <a:xfrm>
                <a:off x="1865" y="1364"/>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7" name="Oval 53"/>
              <p:cNvSpPr>
                <a:spLocks noChangeArrowheads="1"/>
              </p:cNvSpPr>
              <p:nvPr/>
            </p:nvSpPr>
            <p:spPr bwMode="auto">
              <a:xfrm>
                <a:off x="2441" y="1652"/>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8" name="Oval 54"/>
              <p:cNvSpPr>
                <a:spLocks noChangeArrowheads="1"/>
              </p:cNvSpPr>
              <p:nvPr/>
            </p:nvSpPr>
            <p:spPr bwMode="auto">
              <a:xfrm>
                <a:off x="2066" y="1767"/>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399" name="Oval 55"/>
              <p:cNvSpPr>
                <a:spLocks noChangeArrowheads="1"/>
              </p:cNvSpPr>
              <p:nvPr/>
            </p:nvSpPr>
            <p:spPr bwMode="auto">
              <a:xfrm>
                <a:off x="1663" y="2055"/>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0" name="Oval 56"/>
              <p:cNvSpPr>
                <a:spLocks noChangeArrowheads="1"/>
              </p:cNvSpPr>
              <p:nvPr/>
            </p:nvSpPr>
            <p:spPr bwMode="auto">
              <a:xfrm>
                <a:off x="2239" y="2055"/>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1" name="Oval 57"/>
              <p:cNvSpPr>
                <a:spLocks noChangeArrowheads="1"/>
              </p:cNvSpPr>
              <p:nvPr/>
            </p:nvSpPr>
            <p:spPr bwMode="auto">
              <a:xfrm>
                <a:off x="2064" y="2343"/>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2" name="Oval 58"/>
              <p:cNvSpPr>
                <a:spLocks noChangeArrowheads="1"/>
              </p:cNvSpPr>
              <p:nvPr/>
            </p:nvSpPr>
            <p:spPr bwMode="auto">
              <a:xfrm>
                <a:off x="2241" y="2631"/>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3" name="Oval 59"/>
              <p:cNvSpPr>
                <a:spLocks noChangeArrowheads="1"/>
              </p:cNvSpPr>
              <p:nvPr/>
            </p:nvSpPr>
            <p:spPr bwMode="auto">
              <a:xfrm>
                <a:off x="1865" y="2746"/>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4" name="Oval 60"/>
              <p:cNvSpPr>
                <a:spLocks noChangeArrowheads="1"/>
              </p:cNvSpPr>
              <p:nvPr/>
            </p:nvSpPr>
            <p:spPr bwMode="auto">
              <a:xfrm>
                <a:off x="2844" y="2748"/>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5" name="Oval 61"/>
              <p:cNvSpPr>
                <a:spLocks noChangeArrowheads="1"/>
              </p:cNvSpPr>
              <p:nvPr/>
            </p:nvSpPr>
            <p:spPr bwMode="auto">
              <a:xfrm>
                <a:off x="2441" y="3034"/>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7406" name="Oval 62"/>
              <p:cNvSpPr>
                <a:spLocks noChangeArrowheads="1"/>
              </p:cNvSpPr>
              <p:nvPr/>
            </p:nvSpPr>
            <p:spPr bwMode="auto">
              <a:xfrm>
                <a:off x="1663" y="2631"/>
                <a:ext cx="92" cy="92"/>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37407" name="Text Box 63"/>
            <p:cNvSpPr txBox="1">
              <a:spLocks noChangeArrowheads="1"/>
            </p:cNvSpPr>
            <p:nvPr/>
          </p:nvSpPr>
          <p:spPr bwMode="auto">
            <a:xfrm>
              <a:off x="1761" y="1204"/>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t>0111</a:t>
              </a:r>
            </a:p>
          </p:txBody>
        </p:sp>
        <p:sp>
          <p:nvSpPr>
            <p:cNvPr id="1337408" name="Text Box 64"/>
            <p:cNvSpPr txBox="1">
              <a:spLocks noChangeArrowheads="1"/>
            </p:cNvSpPr>
            <p:nvPr/>
          </p:nvSpPr>
          <p:spPr bwMode="auto">
            <a:xfrm>
              <a:off x="2280" y="1489"/>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t>1011</a:t>
              </a:r>
            </a:p>
          </p:txBody>
        </p:sp>
        <p:sp>
          <p:nvSpPr>
            <p:cNvPr id="1337409" name="Text Box 65"/>
            <p:cNvSpPr txBox="1">
              <a:spLocks noChangeArrowheads="1"/>
            </p:cNvSpPr>
            <p:nvPr/>
          </p:nvSpPr>
          <p:spPr bwMode="auto">
            <a:xfrm>
              <a:off x="2082" y="1660"/>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t>0110</a:t>
              </a:r>
            </a:p>
          </p:txBody>
        </p:sp>
        <p:sp>
          <p:nvSpPr>
            <p:cNvPr id="1337410" name="Text Box 66"/>
            <p:cNvSpPr txBox="1">
              <a:spLocks noChangeArrowheads="1"/>
            </p:cNvSpPr>
            <p:nvPr/>
          </p:nvSpPr>
          <p:spPr bwMode="auto">
            <a:xfrm>
              <a:off x="1479" y="2110"/>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t>0010</a:t>
              </a:r>
            </a:p>
          </p:txBody>
        </p:sp>
        <p:sp>
          <p:nvSpPr>
            <p:cNvPr id="1337411" name="Text Box 67"/>
            <p:cNvSpPr txBox="1">
              <a:spLocks noChangeArrowheads="1"/>
            </p:cNvSpPr>
            <p:nvPr/>
          </p:nvSpPr>
          <p:spPr bwMode="auto">
            <a:xfrm>
              <a:off x="1488" y="2461"/>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t>0000</a:t>
              </a:r>
            </a:p>
          </p:txBody>
        </p:sp>
        <p:sp>
          <p:nvSpPr>
            <p:cNvPr id="1337412" name="Text Box 68"/>
            <p:cNvSpPr txBox="1">
              <a:spLocks noChangeArrowheads="1"/>
            </p:cNvSpPr>
            <p:nvPr/>
          </p:nvSpPr>
          <p:spPr bwMode="auto">
            <a:xfrm>
              <a:off x="1785" y="2794"/>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t>0101</a:t>
              </a:r>
            </a:p>
          </p:txBody>
        </p:sp>
        <p:sp>
          <p:nvSpPr>
            <p:cNvPr id="1337413" name="Text Box 69"/>
            <p:cNvSpPr txBox="1">
              <a:spLocks noChangeArrowheads="1"/>
            </p:cNvSpPr>
            <p:nvPr/>
          </p:nvSpPr>
          <p:spPr bwMode="auto">
            <a:xfrm>
              <a:off x="2190" y="3073"/>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t>1001</a:t>
              </a:r>
            </a:p>
          </p:txBody>
        </p:sp>
        <p:sp>
          <p:nvSpPr>
            <p:cNvPr id="1337414" name="Text Box 70"/>
            <p:cNvSpPr txBox="1">
              <a:spLocks noChangeArrowheads="1"/>
            </p:cNvSpPr>
            <p:nvPr/>
          </p:nvSpPr>
          <p:spPr bwMode="auto">
            <a:xfrm>
              <a:off x="2883" y="2641"/>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t>1101</a:t>
              </a:r>
            </a:p>
          </p:txBody>
        </p:sp>
        <p:sp>
          <p:nvSpPr>
            <p:cNvPr id="1337415" name="Text Box 71"/>
            <p:cNvSpPr txBox="1">
              <a:spLocks noChangeArrowheads="1"/>
            </p:cNvSpPr>
            <p:nvPr/>
          </p:nvSpPr>
          <p:spPr bwMode="auto">
            <a:xfrm>
              <a:off x="1884" y="2155"/>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t>0100</a:t>
              </a:r>
            </a:p>
          </p:txBody>
        </p:sp>
        <p:sp>
          <p:nvSpPr>
            <p:cNvPr id="1337416" name="Text Box 72"/>
            <p:cNvSpPr txBox="1">
              <a:spLocks noChangeArrowheads="1"/>
            </p:cNvSpPr>
            <p:nvPr/>
          </p:nvSpPr>
          <p:spPr bwMode="auto">
            <a:xfrm>
              <a:off x="2046" y="1894"/>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a:t>1010</a:t>
              </a:r>
            </a:p>
          </p:txBody>
        </p:sp>
      </p:grpSp>
      <p:graphicFrame>
        <p:nvGraphicFramePr>
          <p:cNvPr id="1337474" name="Group 130"/>
          <p:cNvGraphicFramePr>
            <a:graphicFrameLocks noGrp="1"/>
          </p:cNvGraphicFramePr>
          <p:nvPr>
            <p:ph idx="1"/>
            <p:extLst>
              <p:ext uri="{D42A27DB-BD31-4B8C-83A1-F6EECF244321}">
                <p14:modId xmlns:p14="http://schemas.microsoft.com/office/powerpoint/2010/main" val="576432490"/>
              </p:ext>
            </p:extLst>
          </p:nvPr>
        </p:nvGraphicFramePr>
        <p:xfrm>
          <a:off x="376238" y="2709863"/>
          <a:ext cx="2740706" cy="1857821"/>
        </p:xfrm>
        <a:graphic>
          <a:graphicData uri="http://schemas.openxmlformats.org/drawingml/2006/table">
            <a:tbl>
              <a:tblPr/>
              <a:tblGrid>
                <a:gridCol w="1480532">
                  <a:extLst>
                    <a:ext uri="{9D8B030D-6E8A-4147-A177-3AD203B41FA5}">
                      <a16:colId xmlns:a16="http://schemas.microsoft.com/office/drawing/2014/main" val="20000"/>
                    </a:ext>
                  </a:extLst>
                </a:gridCol>
                <a:gridCol w="308157">
                  <a:extLst>
                    <a:ext uri="{9D8B030D-6E8A-4147-A177-3AD203B41FA5}">
                      <a16:colId xmlns:a16="http://schemas.microsoft.com/office/drawing/2014/main" val="20001"/>
                    </a:ext>
                  </a:extLst>
                </a:gridCol>
                <a:gridCol w="308158">
                  <a:extLst>
                    <a:ext uri="{9D8B030D-6E8A-4147-A177-3AD203B41FA5}">
                      <a16:colId xmlns:a16="http://schemas.microsoft.com/office/drawing/2014/main" val="20002"/>
                    </a:ext>
                  </a:extLst>
                </a:gridCol>
                <a:gridCol w="321929">
                  <a:extLst>
                    <a:ext uri="{9D8B030D-6E8A-4147-A177-3AD203B41FA5}">
                      <a16:colId xmlns:a16="http://schemas.microsoft.com/office/drawing/2014/main" val="20003"/>
                    </a:ext>
                  </a:extLst>
                </a:gridCol>
                <a:gridCol w="321930">
                  <a:extLst>
                    <a:ext uri="{9D8B030D-6E8A-4147-A177-3AD203B41FA5}">
                      <a16:colId xmlns:a16="http://schemas.microsoft.com/office/drawing/2014/main" val="20004"/>
                    </a:ext>
                  </a:extLst>
                </a:gridCol>
              </a:tblGrid>
              <a:tr h="541730">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endParaRPr kumimoji="0" lang="en-US" sz="2400" b="1" i="0" u="none" strike="noStrike" cap="none" normalizeH="0" baseline="0">
                        <a:ln>
                          <a:noFill/>
                        </a:ln>
                        <a:solidFill>
                          <a:schemeClr val="tx1"/>
                        </a:solidFill>
                        <a:effectLst/>
                        <a:latin typeface="Arial Narrow"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l-GR" sz="2400" b="1" i="0" u="none" strike="noStrike" cap="none" normalizeH="0" baseline="0">
                          <a:ln>
                            <a:noFill/>
                          </a:ln>
                          <a:solidFill>
                            <a:srgbClr val="990099"/>
                          </a:solidFill>
                          <a:effectLst/>
                          <a:latin typeface="Lucida Grande" charset="0"/>
                          <a:ea typeface="ＭＳ Ｐゴシック" charset="0"/>
                        </a:rPr>
                        <a:t>α</a:t>
                      </a:r>
                      <a:endParaRPr kumimoji="0" lang="en-US" sz="2400" b="1" i="0" u="none" strike="noStrike" cap="none" normalizeH="0" baseline="0">
                        <a:ln>
                          <a:noFill/>
                        </a:ln>
                        <a:solidFill>
                          <a:srgbClr val="990099"/>
                        </a:solidFill>
                        <a:effectLst/>
                        <a:latin typeface="Arial Narrow"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l-GR" sz="2400" b="1" i="0" u="none" strike="noStrike" cap="none" normalizeH="0" baseline="0">
                          <a:ln>
                            <a:noFill/>
                          </a:ln>
                          <a:solidFill>
                            <a:schemeClr val="folHlink"/>
                          </a:solidFill>
                          <a:effectLst/>
                          <a:latin typeface="Lucida Grande" charset="0"/>
                          <a:ea typeface="ＭＳ Ｐゴシック" charset="0"/>
                        </a:rPr>
                        <a:t>β</a:t>
                      </a:r>
                      <a:endParaRPr kumimoji="0" lang="en-US" sz="2400" b="1" i="0" u="none" strike="noStrike" cap="none" normalizeH="0" baseline="0">
                        <a:ln>
                          <a:noFill/>
                        </a:ln>
                        <a:solidFill>
                          <a:schemeClr val="folHlink"/>
                        </a:solidFill>
                        <a:effectLst/>
                        <a:latin typeface="Arial Narrow"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l-GR" sz="2400" b="1" i="0" u="none" strike="noStrike" cap="none" normalizeH="0" baseline="0">
                          <a:ln>
                            <a:noFill/>
                          </a:ln>
                          <a:solidFill>
                            <a:srgbClr val="CC0000"/>
                          </a:solidFill>
                          <a:effectLst/>
                          <a:latin typeface="Lucida Grande" charset="0"/>
                          <a:ea typeface="ＭＳ Ｐゴシック" charset="0"/>
                        </a:rPr>
                        <a:t>ε</a:t>
                      </a:r>
                      <a:endParaRPr kumimoji="0" lang="en-US" sz="2400" b="1" i="0" u="none" strike="noStrike" cap="none" normalizeH="0" baseline="0">
                        <a:ln>
                          <a:noFill/>
                        </a:ln>
                        <a:solidFill>
                          <a:srgbClr val="CC0000"/>
                        </a:solidFill>
                        <a:effectLst/>
                        <a:latin typeface="Arial Narrow"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l-GR" sz="2400" b="1" i="0" u="none" strike="noStrike" cap="none" normalizeH="0" baseline="0">
                          <a:ln>
                            <a:noFill/>
                          </a:ln>
                          <a:solidFill>
                            <a:schemeClr val="accent1"/>
                          </a:solidFill>
                          <a:effectLst/>
                          <a:latin typeface="Lucida Grande" charset="0"/>
                          <a:ea typeface="ＭＳ Ｐゴシック" charset="0"/>
                        </a:rPr>
                        <a:t>ζ</a:t>
                      </a:r>
                      <a:endParaRPr kumimoji="0" lang="en-US" sz="2400" b="1" i="0" u="none" strike="noStrike" cap="none" normalizeH="0" baseline="0">
                        <a:ln>
                          <a:noFill/>
                        </a:ln>
                        <a:solidFill>
                          <a:schemeClr val="accent1"/>
                        </a:solidFill>
                        <a:effectLst/>
                        <a:latin typeface="Arial Narrow"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9181">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0000,0010</a:t>
                      </a:r>
                    </a:p>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1101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a:t>
                      </a:r>
                    </a:p>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a:t>
                      </a:r>
                    </a:p>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0</a:t>
                      </a:r>
                    </a:p>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a:ln>
                            <a:noFill/>
                          </a:ln>
                          <a:solidFill>
                            <a:schemeClr val="tx1"/>
                          </a:solidFill>
                          <a:effectLst/>
                          <a:latin typeface="Arial Narrow"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0</a:t>
                      </a:r>
                    </a:p>
                    <a:p>
                      <a:pPr marL="0" marR="0" lvl="0" indent="0" algn="l" defTabSz="914400" rtl="0" eaLnBrk="0" fontAlgn="base" latinLnBrk="0" hangingPunct="0">
                        <a:lnSpc>
                          <a:spcPct val="125000"/>
                        </a:lnSpc>
                        <a:spcBef>
                          <a:spcPct val="30000"/>
                        </a:spcBef>
                        <a:spcAft>
                          <a:spcPct val="0"/>
                        </a:spcAft>
                        <a:buClr>
                          <a:srgbClr val="660066"/>
                        </a:buClr>
                        <a:buSzPct val="85000"/>
                        <a:buFont typeface="Monotype Sorts" charset="0"/>
                        <a:buNone/>
                        <a:tabLst/>
                      </a:pPr>
                      <a:r>
                        <a:rPr kumimoji="0" lang="en-US" sz="2000" b="1" i="0" u="none" strike="noStrike" cap="none" normalizeH="0" baseline="0" dirty="0">
                          <a:ln>
                            <a:noFill/>
                          </a:ln>
                          <a:solidFill>
                            <a:schemeClr val="tx1"/>
                          </a:solidFill>
                          <a:effectLst/>
                          <a:latin typeface="Arial Narrow" charset="0"/>
                          <a:ea typeface="ＭＳ Ｐゴシック"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7475" name="Text Box 131"/>
          <p:cNvSpPr txBox="1">
            <a:spLocks noChangeArrowheads="1"/>
          </p:cNvSpPr>
          <p:nvPr/>
        </p:nvSpPr>
        <p:spPr bwMode="auto">
          <a:xfrm>
            <a:off x="260350" y="1279525"/>
            <a:ext cx="36845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After removing the essentials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2677E4DC-F385-5249-9110-393EB63300A6}" type="slidenum">
              <a:rPr lang="en-US"/>
              <a:pPr/>
              <a:t>49</a:t>
            </a:fld>
            <a:endParaRPr lang="en-US"/>
          </a:p>
        </p:txBody>
      </p:sp>
      <p:sp>
        <p:nvSpPr>
          <p:cNvPr id="1339394" name="Rectangle 2"/>
          <p:cNvSpPr>
            <a:spLocks noGrp="1" noChangeArrowheads="1"/>
          </p:cNvSpPr>
          <p:nvPr>
            <p:ph type="title"/>
          </p:nvPr>
        </p:nvSpPr>
        <p:spPr/>
        <p:txBody>
          <a:bodyPr/>
          <a:lstStyle/>
          <a:p>
            <a:r>
              <a:rPr lang="en-US"/>
              <a:t>Exact two-level minimization</a:t>
            </a:r>
          </a:p>
        </p:txBody>
      </p:sp>
      <p:sp>
        <p:nvSpPr>
          <p:cNvPr id="1339395" name="Rectangle 3"/>
          <p:cNvSpPr>
            <a:spLocks noGrp="1" noChangeArrowheads="1"/>
          </p:cNvSpPr>
          <p:nvPr>
            <p:ph type="body" idx="1"/>
          </p:nvPr>
        </p:nvSpPr>
        <p:spPr/>
        <p:txBody>
          <a:bodyPr/>
          <a:lstStyle/>
          <a:p>
            <a:r>
              <a:rPr lang="en-US"/>
              <a:t>There are two main difficulties:</a:t>
            </a:r>
          </a:p>
          <a:p>
            <a:pPr lvl="1"/>
            <a:r>
              <a:rPr lang="en-US"/>
              <a:t>Storage of the implicant table</a:t>
            </a:r>
          </a:p>
          <a:p>
            <a:pPr lvl="1"/>
            <a:r>
              <a:rPr lang="en-US"/>
              <a:t>Solving the cyclic core</a:t>
            </a:r>
          </a:p>
          <a:p>
            <a:r>
              <a:rPr lang="en-US"/>
              <a:t>Implicit representation of prime implicants</a:t>
            </a:r>
          </a:p>
          <a:p>
            <a:pPr lvl="1"/>
            <a:r>
              <a:rPr lang="en-US"/>
              <a:t>Methods based on binary decision diagrams</a:t>
            </a:r>
          </a:p>
          <a:p>
            <a:pPr lvl="1"/>
            <a:r>
              <a:rPr lang="en-US"/>
              <a:t>Avoid explicit tabulation	</a:t>
            </a:r>
          </a:p>
          <a:p>
            <a:r>
              <a:rPr lang="en-US"/>
              <a:t>Recent methods make 2-level optimization solve exactly almost all benchmarks</a:t>
            </a:r>
          </a:p>
          <a:p>
            <a:pPr lvl="1"/>
            <a:r>
              <a:rPr lang="en-US"/>
              <a:t>Heuristic optimization is just used to achieve solutions faster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8A8D7AC2-B240-CF41-A088-A83E2D66C9F1}" type="slidenum">
              <a:rPr lang="en-US"/>
              <a:pPr/>
              <a:t>5</a:t>
            </a:fld>
            <a:endParaRPr lang="en-US"/>
          </a:p>
        </p:txBody>
      </p:sp>
      <p:sp>
        <p:nvSpPr>
          <p:cNvPr id="1282050" name="Rectangle 2"/>
          <p:cNvSpPr>
            <a:spLocks noGrp="1" noChangeArrowheads="1"/>
          </p:cNvSpPr>
          <p:nvPr>
            <p:ph type="title"/>
          </p:nvPr>
        </p:nvSpPr>
        <p:spPr/>
        <p:txBody>
          <a:bodyPr/>
          <a:lstStyle/>
          <a:p>
            <a:r>
              <a:rPr lang="en-US" sz="2800"/>
              <a:t>Combinational logic design</a:t>
            </a:r>
            <a:br>
              <a:rPr lang="en-US" sz="2800"/>
            </a:br>
            <a:r>
              <a:rPr lang="en-US" sz="2800"/>
              <a:t>Background</a:t>
            </a:r>
          </a:p>
        </p:txBody>
      </p:sp>
      <p:sp>
        <p:nvSpPr>
          <p:cNvPr id="1282051" name="Rectangle 3"/>
          <p:cNvSpPr>
            <a:spLocks noGrp="1" noChangeArrowheads="1"/>
          </p:cNvSpPr>
          <p:nvPr>
            <p:ph type="body" idx="1"/>
          </p:nvPr>
        </p:nvSpPr>
        <p:spPr/>
        <p:txBody>
          <a:bodyPr/>
          <a:lstStyle/>
          <a:p>
            <a:r>
              <a:rPr lang="en-US"/>
              <a:t>Boolean Algebra</a:t>
            </a:r>
          </a:p>
          <a:p>
            <a:pPr lvl="1"/>
            <a:r>
              <a:rPr lang="en-US"/>
              <a:t>Quintuple </a:t>
            </a:r>
            <a:r>
              <a:rPr lang="en-US">
                <a:solidFill>
                  <a:schemeClr val="tx2"/>
                </a:solidFill>
              </a:rPr>
              <a:t>(B, +, . , 0, 1)</a:t>
            </a:r>
          </a:p>
          <a:p>
            <a:pPr lvl="1"/>
            <a:r>
              <a:rPr lang="en-US"/>
              <a:t>Binary Boolean algebra </a:t>
            </a:r>
            <a:r>
              <a:rPr lang="en-US" i="1"/>
              <a:t> </a:t>
            </a:r>
            <a:r>
              <a:rPr lang="en-US">
                <a:solidFill>
                  <a:schemeClr val="tx2"/>
                </a:solidFill>
              </a:rPr>
              <a:t>B = { 0, 1 }</a:t>
            </a:r>
          </a:p>
          <a:p>
            <a:r>
              <a:rPr lang="en-US"/>
              <a:t>Boolean function</a:t>
            </a:r>
          </a:p>
          <a:p>
            <a:pPr lvl="1"/>
            <a:r>
              <a:rPr lang="en-US"/>
              <a:t>Single output   </a:t>
            </a:r>
            <a:r>
              <a:rPr lang="en-US">
                <a:solidFill>
                  <a:schemeClr val="tx2"/>
                </a:solidFill>
              </a:rPr>
              <a:t>f : B</a:t>
            </a:r>
            <a:r>
              <a:rPr lang="en-US" baseline="30000">
                <a:solidFill>
                  <a:schemeClr val="tx2"/>
                </a:solidFill>
              </a:rPr>
              <a:t>n</a:t>
            </a:r>
            <a:r>
              <a:rPr lang="en-US">
                <a:solidFill>
                  <a:schemeClr val="tx2"/>
                </a:solidFill>
              </a:rPr>
              <a:t>  → B</a:t>
            </a:r>
          </a:p>
          <a:p>
            <a:pPr lvl="1"/>
            <a:r>
              <a:rPr lang="en-US"/>
              <a:t>Multiple output  </a:t>
            </a:r>
            <a:r>
              <a:rPr lang="en-US">
                <a:solidFill>
                  <a:schemeClr val="tx2"/>
                </a:solidFill>
              </a:rPr>
              <a:t>f : B</a:t>
            </a:r>
            <a:r>
              <a:rPr lang="en-US" baseline="30000">
                <a:solidFill>
                  <a:schemeClr val="tx2"/>
                </a:solidFill>
              </a:rPr>
              <a:t>n</a:t>
            </a:r>
            <a:r>
              <a:rPr lang="en-US">
                <a:solidFill>
                  <a:schemeClr val="tx2"/>
                </a:solidFill>
              </a:rPr>
              <a:t>  → B</a:t>
            </a:r>
            <a:r>
              <a:rPr lang="en-US" baseline="30000">
                <a:solidFill>
                  <a:schemeClr val="tx2"/>
                </a:solidFill>
              </a:rPr>
              <a:t>m</a:t>
            </a:r>
            <a:endParaRPr lang="en-US"/>
          </a:p>
          <a:p>
            <a:pPr lvl="1"/>
            <a:r>
              <a:rPr lang="en-US"/>
              <a:t>Incompletely-specified:</a:t>
            </a:r>
          </a:p>
          <a:p>
            <a:pPr lvl="2"/>
            <a:r>
              <a:rPr lang="en-US" i="1"/>
              <a:t>Don</a:t>
            </a:r>
            <a:r>
              <a:rPr lang="ja-JP" altLang="en-US" i="1">
                <a:latin typeface="Arial"/>
              </a:rPr>
              <a:t>’</a:t>
            </a:r>
            <a:r>
              <a:rPr lang="en-US" i="1"/>
              <a:t>t care</a:t>
            </a:r>
            <a:r>
              <a:rPr lang="en-US"/>
              <a:t> symbol:  </a:t>
            </a:r>
            <a:r>
              <a:rPr lang="en-US">
                <a:solidFill>
                  <a:schemeClr val="tx2"/>
                </a:solidFill>
              </a:rPr>
              <a:t>*</a:t>
            </a:r>
          </a:p>
          <a:p>
            <a:pPr lvl="2"/>
            <a:r>
              <a:rPr lang="en-US">
                <a:solidFill>
                  <a:schemeClr val="tx2"/>
                </a:solidFill>
              </a:rPr>
              <a:t>f : B</a:t>
            </a:r>
            <a:r>
              <a:rPr lang="en-US" baseline="30000">
                <a:solidFill>
                  <a:schemeClr val="tx2"/>
                </a:solidFill>
              </a:rPr>
              <a:t>n</a:t>
            </a:r>
            <a:r>
              <a:rPr lang="en-US">
                <a:solidFill>
                  <a:schemeClr val="tx2"/>
                </a:solidFill>
              </a:rPr>
              <a:t>  → { 0, 1, * }</a:t>
            </a:r>
            <a:r>
              <a:rPr lang="en-US" baseline="30000">
                <a:solidFill>
                  <a:schemeClr val="tx2"/>
                </a:solidFill>
              </a:rPr>
              <a:t>m</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13B3AB17-58F4-644A-86F6-0E12B199F9D9}" type="slidenum">
              <a:rPr lang="en-US"/>
              <a:pPr/>
              <a:t>50</a:t>
            </a:fld>
            <a:endParaRPr lang="en-US"/>
          </a:p>
        </p:txBody>
      </p:sp>
      <p:sp>
        <p:nvSpPr>
          <p:cNvPr id="1341442" name="Rectangle 2"/>
          <p:cNvSpPr>
            <a:spLocks noGrp="1" noChangeArrowheads="1"/>
          </p:cNvSpPr>
          <p:nvPr>
            <p:ph type="title"/>
          </p:nvPr>
        </p:nvSpPr>
        <p:spPr/>
        <p:txBody>
          <a:bodyPr/>
          <a:lstStyle/>
          <a:p>
            <a:r>
              <a:rPr lang="en-US"/>
              <a:t>Module 3</a:t>
            </a:r>
          </a:p>
        </p:txBody>
      </p:sp>
      <p:sp>
        <p:nvSpPr>
          <p:cNvPr id="1341443" name="Rectangle 3"/>
          <p:cNvSpPr>
            <a:spLocks noGrp="1" noChangeArrowheads="1"/>
          </p:cNvSpPr>
          <p:nvPr>
            <p:ph type="body" idx="1"/>
          </p:nvPr>
        </p:nvSpPr>
        <p:spPr/>
        <p:txBody>
          <a:bodyPr/>
          <a:lstStyle/>
          <a:p>
            <a:r>
              <a:rPr lang="en-US"/>
              <a:t>Boolean Relations</a:t>
            </a:r>
          </a:p>
          <a:p>
            <a:pPr lvl="1"/>
            <a:r>
              <a:rPr lang="en-US"/>
              <a:t>Motivation of using relations</a:t>
            </a:r>
          </a:p>
          <a:p>
            <a:pPr lvl="1"/>
            <a:r>
              <a:rPr lang="en-US"/>
              <a:t>Optimization of realization of Boolean relation</a:t>
            </a:r>
          </a:p>
          <a:p>
            <a:pPr lvl="1"/>
            <a:r>
              <a:rPr lang="en-US"/>
              <a:t>Comparisons to two-level optimization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25BF3453-EC2D-7546-BAF2-7A47C140D1D1}" type="slidenum">
              <a:rPr lang="en-US"/>
              <a:pPr/>
              <a:t>51</a:t>
            </a:fld>
            <a:endParaRPr lang="en-US"/>
          </a:p>
        </p:txBody>
      </p:sp>
      <p:sp>
        <p:nvSpPr>
          <p:cNvPr id="1342466" name="Rectangle 2"/>
          <p:cNvSpPr>
            <a:spLocks noGrp="1" noChangeArrowheads="1"/>
          </p:cNvSpPr>
          <p:nvPr>
            <p:ph type="title"/>
          </p:nvPr>
        </p:nvSpPr>
        <p:spPr/>
        <p:txBody>
          <a:bodyPr/>
          <a:lstStyle/>
          <a:p>
            <a:r>
              <a:rPr lang="en-US"/>
              <a:t>Boolean relations</a:t>
            </a:r>
          </a:p>
        </p:txBody>
      </p:sp>
      <p:sp>
        <p:nvSpPr>
          <p:cNvPr id="1342467" name="Rectangle 3"/>
          <p:cNvSpPr>
            <a:spLocks noGrp="1" noChangeArrowheads="1"/>
          </p:cNvSpPr>
          <p:nvPr>
            <p:ph type="body" idx="1"/>
          </p:nvPr>
        </p:nvSpPr>
        <p:spPr/>
        <p:txBody>
          <a:bodyPr/>
          <a:lstStyle/>
          <a:p>
            <a:pPr>
              <a:lnSpc>
                <a:spcPct val="115000"/>
              </a:lnSpc>
            </a:pPr>
            <a:r>
              <a:rPr lang="en-US"/>
              <a:t>Generalization of Boolean functions</a:t>
            </a:r>
          </a:p>
          <a:p>
            <a:pPr>
              <a:lnSpc>
                <a:spcPct val="115000"/>
              </a:lnSpc>
            </a:pPr>
            <a:r>
              <a:rPr lang="en-US"/>
              <a:t>More than one output pattern may correspond to an input pattern</a:t>
            </a:r>
          </a:p>
          <a:p>
            <a:pPr lvl="1">
              <a:lnSpc>
                <a:spcPct val="100000"/>
              </a:lnSpc>
            </a:pPr>
            <a:r>
              <a:rPr lang="en-US"/>
              <a:t>Multiple-choice specifications</a:t>
            </a:r>
          </a:p>
          <a:p>
            <a:pPr lvl="1">
              <a:lnSpc>
                <a:spcPct val="100000"/>
              </a:lnSpc>
            </a:pPr>
            <a:r>
              <a:rPr lang="en-US"/>
              <a:t>Model inner blocks of multi-level circuits</a:t>
            </a:r>
          </a:p>
          <a:p>
            <a:pPr>
              <a:lnSpc>
                <a:spcPct val="115000"/>
              </a:lnSpc>
            </a:pPr>
            <a:r>
              <a:rPr lang="en-US"/>
              <a:t>Degrees of freedom in finding an implementation</a:t>
            </a:r>
          </a:p>
          <a:p>
            <a:pPr lvl="1">
              <a:lnSpc>
                <a:spcPct val="100000"/>
              </a:lnSpc>
            </a:pPr>
            <a:r>
              <a:rPr lang="en-US"/>
              <a:t>More general than </a:t>
            </a:r>
            <a:r>
              <a:rPr lang="en-US" i="1"/>
              <a:t>don</a:t>
            </a:r>
            <a:r>
              <a:rPr lang="ja-JP" altLang="en-US" i="1">
                <a:latin typeface="Arial"/>
              </a:rPr>
              <a:t>’</a:t>
            </a:r>
            <a:r>
              <a:rPr lang="en-US" i="1"/>
              <a:t>t care</a:t>
            </a:r>
            <a:r>
              <a:rPr lang="en-US"/>
              <a:t> conditions</a:t>
            </a:r>
          </a:p>
          <a:p>
            <a:pPr>
              <a:lnSpc>
                <a:spcPct val="115000"/>
              </a:lnSpc>
            </a:pPr>
            <a:r>
              <a:rPr lang="en-US"/>
              <a:t>Problem:</a:t>
            </a:r>
          </a:p>
          <a:p>
            <a:pPr lvl="1">
              <a:lnSpc>
                <a:spcPct val="100000"/>
              </a:lnSpc>
            </a:pPr>
            <a:r>
              <a:rPr lang="en-US"/>
              <a:t>Given a Boolean relation, find a minimum cover of a compatible Boolean function that can implement the relation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24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2467">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424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2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4E4100E6-19F8-C149-B0A8-571E58BFF9E0}" type="slidenum">
              <a:rPr lang="en-US"/>
              <a:pPr/>
              <a:t>52</a:t>
            </a:fld>
            <a:endParaRPr lang="en-US"/>
          </a:p>
        </p:txBody>
      </p:sp>
      <p:sp>
        <p:nvSpPr>
          <p:cNvPr id="1343490" name="Rectangle 2"/>
          <p:cNvSpPr>
            <a:spLocks noGrp="1" noChangeArrowheads="1"/>
          </p:cNvSpPr>
          <p:nvPr>
            <p:ph type="title"/>
          </p:nvPr>
        </p:nvSpPr>
        <p:spPr/>
        <p:txBody>
          <a:bodyPr/>
          <a:lstStyle/>
          <a:p>
            <a:r>
              <a:rPr lang="en-US"/>
              <a:t>Example</a:t>
            </a:r>
          </a:p>
        </p:txBody>
      </p:sp>
      <p:sp>
        <p:nvSpPr>
          <p:cNvPr id="1343491" name="Rectangle 3"/>
          <p:cNvSpPr>
            <a:spLocks noGrp="1" noChangeArrowheads="1"/>
          </p:cNvSpPr>
          <p:nvPr>
            <p:ph type="body" sz="half" idx="1"/>
          </p:nvPr>
        </p:nvSpPr>
        <p:spPr/>
        <p:txBody>
          <a:bodyPr/>
          <a:lstStyle/>
          <a:p>
            <a:pPr marL="0" indent="0"/>
            <a:r>
              <a:rPr lang="en-US"/>
              <a:t>Compare:</a:t>
            </a:r>
          </a:p>
          <a:p>
            <a:pPr lvl="1"/>
            <a:r>
              <a:rPr lang="en-US">
                <a:solidFill>
                  <a:schemeClr val="tx2"/>
                </a:solidFill>
              </a:rPr>
              <a:t>a + b &gt; 4 ?</a:t>
            </a:r>
          </a:p>
          <a:p>
            <a:pPr lvl="1"/>
            <a:r>
              <a:rPr lang="en-US">
                <a:solidFill>
                  <a:schemeClr val="tx2"/>
                </a:solidFill>
              </a:rPr>
              <a:t>a + b &lt; 3 ?</a:t>
            </a:r>
          </a:p>
        </p:txBody>
      </p:sp>
      <p:pic>
        <p:nvPicPr>
          <p:cNvPr id="134349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62175" y="1350963"/>
            <a:ext cx="8132763" cy="5254625"/>
          </a:xfrm>
          <a:noFill/>
          <a:ln/>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0486E149-3564-134E-8C7F-E89B7B670EC9}" type="slidenum">
              <a:rPr lang="en-US"/>
              <a:pPr/>
              <a:t>53</a:t>
            </a:fld>
            <a:endParaRPr lang="en-US"/>
          </a:p>
        </p:txBody>
      </p:sp>
      <p:sp>
        <p:nvSpPr>
          <p:cNvPr id="1345538" name="Rectangle 2"/>
          <p:cNvSpPr>
            <a:spLocks noGrp="1" noChangeArrowheads="1"/>
          </p:cNvSpPr>
          <p:nvPr>
            <p:ph type="title"/>
          </p:nvPr>
        </p:nvSpPr>
        <p:spPr/>
        <p:txBody>
          <a:bodyPr/>
          <a:lstStyle/>
          <a:p>
            <a:r>
              <a:rPr lang="en-US"/>
              <a:t>Example</a:t>
            </a:r>
          </a:p>
        </p:txBody>
      </p:sp>
      <p:pic>
        <p:nvPicPr>
          <p:cNvPr id="134554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2638" y="1079500"/>
            <a:ext cx="6904037" cy="5781675"/>
          </a:xfrm>
          <a:noFill/>
          <a:ln/>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2" name="TextBox 1"/>
          <p:cNvSpPr txBox="1"/>
          <p:nvPr/>
        </p:nvSpPr>
        <p:spPr>
          <a:xfrm>
            <a:off x="6560666" y="5349770"/>
            <a:ext cx="2693563" cy="1015663"/>
          </a:xfrm>
          <a:prstGeom prst="rect">
            <a:avLst/>
          </a:prstGeom>
          <a:noFill/>
        </p:spPr>
        <p:txBody>
          <a:bodyPr wrap="none" rtlCol="0">
            <a:spAutoFit/>
          </a:bodyPr>
          <a:lstStyle/>
          <a:p>
            <a:pPr algn="l"/>
            <a:r>
              <a:rPr lang="en-US" sz="2000" b="0" dirty="0"/>
              <a:t>Note that output 111</a:t>
            </a:r>
          </a:p>
          <a:p>
            <a:pPr algn="l"/>
            <a:r>
              <a:rPr lang="en-US" sz="2000" b="0" dirty="0"/>
              <a:t>cannot be </a:t>
            </a:r>
            <a:r>
              <a:rPr lang="en-US" sz="2000" b="0" dirty="0" err="1"/>
              <a:t>a+b</a:t>
            </a:r>
            <a:r>
              <a:rPr lang="en-US" sz="2000" b="0" dirty="0"/>
              <a:t> but can be </a:t>
            </a:r>
          </a:p>
          <a:p>
            <a:pPr algn="l"/>
            <a:r>
              <a:rPr lang="en-US" sz="2000" b="0" dirty="0"/>
              <a:t>considered as a </a:t>
            </a:r>
            <a:r>
              <a:rPr lang="en-US" sz="2000" b="0" i="1" dirty="0"/>
              <a:t>don’t care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11F15407-D845-5F49-A0DC-6DB0438B0B20}" type="slidenum">
              <a:rPr lang="en-US"/>
              <a:pPr/>
              <a:t>54</a:t>
            </a:fld>
            <a:endParaRPr lang="en-US"/>
          </a:p>
        </p:txBody>
      </p:sp>
      <p:sp>
        <p:nvSpPr>
          <p:cNvPr id="1347586" name="Rectangle 2"/>
          <p:cNvSpPr>
            <a:spLocks noGrp="1" noChangeArrowheads="1"/>
          </p:cNvSpPr>
          <p:nvPr>
            <p:ph type="title"/>
          </p:nvPr>
        </p:nvSpPr>
        <p:spPr/>
        <p:txBody>
          <a:bodyPr/>
          <a:lstStyle/>
          <a:p>
            <a:r>
              <a:rPr lang="en-US"/>
              <a:t>Example</a:t>
            </a:r>
          </a:p>
        </p:txBody>
      </p:sp>
      <p:sp>
        <p:nvSpPr>
          <p:cNvPr id="1347587" name="Rectangle 3"/>
          <p:cNvSpPr>
            <a:spLocks noGrp="1" noChangeArrowheads="1"/>
          </p:cNvSpPr>
          <p:nvPr>
            <p:ph type="body" sz="half" idx="1"/>
          </p:nvPr>
        </p:nvSpPr>
        <p:spPr>
          <a:xfrm>
            <a:off x="228600" y="1217613"/>
            <a:ext cx="4862513" cy="5068887"/>
          </a:xfrm>
        </p:spPr>
        <p:txBody>
          <a:bodyPr/>
          <a:lstStyle/>
          <a:p>
            <a:pPr marL="0" indent="0"/>
            <a:r>
              <a:rPr lang="en-US"/>
              <a:t>Circuit is no longer an adder</a:t>
            </a:r>
          </a:p>
        </p:txBody>
      </p:sp>
      <p:pic>
        <p:nvPicPr>
          <p:cNvPr id="134758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2263" y="2609850"/>
            <a:ext cx="8256587" cy="3309938"/>
          </a:xfrm>
          <a:noFill/>
          <a:ln/>
          <a:extLst>
            <a:ext uri="{91240B29-F687-4f45-9708-019B960494DF}">
              <a14:hiddenLine xmlns:a14="http://schemas.microsoft.com/office/drawing/2010/main" xmlns="" w="254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8A71B1C-460A-774F-B041-192175365C8D}" type="slidenum">
              <a:rPr lang="en-US"/>
              <a:pPr/>
              <a:t>55</a:t>
            </a:fld>
            <a:endParaRPr lang="en-US"/>
          </a:p>
        </p:txBody>
      </p:sp>
      <p:sp>
        <p:nvSpPr>
          <p:cNvPr id="1349634" name="Rectangle 2"/>
          <p:cNvSpPr>
            <a:spLocks noGrp="1" noChangeArrowheads="1"/>
          </p:cNvSpPr>
          <p:nvPr>
            <p:ph type="title"/>
          </p:nvPr>
        </p:nvSpPr>
        <p:spPr/>
        <p:txBody>
          <a:bodyPr/>
          <a:lstStyle/>
          <a:p>
            <a:r>
              <a:rPr lang="en-US"/>
              <a:t>Minimization of Boolean relations</a:t>
            </a:r>
          </a:p>
        </p:txBody>
      </p:sp>
      <p:sp>
        <p:nvSpPr>
          <p:cNvPr id="1349635" name="Rectangle 3"/>
          <p:cNvSpPr>
            <a:spLocks noGrp="1" noChangeArrowheads="1"/>
          </p:cNvSpPr>
          <p:nvPr>
            <p:ph type="body" idx="1"/>
          </p:nvPr>
        </p:nvSpPr>
        <p:spPr>
          <a:xfrm>
            <a:off x="228600" y="1065213"/>
            <a:ext cx="8915400" cy="5221287"/>
          </a:xfrm>
        </p:spPr>
        <p:txBody>
          <a:bodyPr/>
          <a:lstStyle/>
          <a:p>
            <a:r>
              <a:rPr lang="en-US"/>
              <a:t>Since there are many possible output values (for any input), there are many logic functions implementing the relation</a:t>
            </a:r>
          </a:p>
          <a:p>
            <a:pPr lvl="1"/>
            <a:r>
              <a:rPr lang="en-US">
                <a:solidFill>
                  <a:schemeClr val="bg2"/>
                </a:solidFill>
              </a:rPr>
              <a:t>Compatible functions</a:t>
            </a:r>
          </a:p>
          <a:p>
            <a:r>
              <a:rPr lang="en-US"/>
              <a:t>Problem</a:t>
            </a:r>
          </a:p>
          <a:p>
            <a:pPr lvl="1"/>
            <a:r>
              <a:rPr lang="en-US"/>
              <a:t>Find a </a:t>
            </a:r>
            <a:r>
              <a:rPr lang="en-US">
                <a:solidFill>
                  <a:schemeClr val="bg2"/>
                </a:solidFill>
              </a:rPr>
              <a:t>minimum compatible function</a:t>
            </a:r>
          </a:p>
          <a:p>
            <a:r>
              <a:rPr lang="en-US"/>
              <a:t>Do not enumerate all compatible functions</a:t>
            </a:r>
          </a:p>
          <a:p>
            <a:pPr lvl="1"/>
            <a:r>
              <a:rPr lang="en-US"/>
              <a:t>Compute the primes of the compatible functions</a:t>
            </a:r>
          </a:p>
          <a:p>
            <a:pPr lvl="2"/>
            <a:r>
              <a:rPr lang="en-US">
                <a:solidFill>
                  <a:schemeClr val="bg2"/>
                </a:solidFill>
              </a:rPr>
              <a:t>C-primes</a:t>
            </a:r>
          </a:p>
          <a:p>
            <a:pPr lvl="1"/>
            <a:r>
              <a:rPr lang="en-US"/>
              <a:t>Derive a logic cover from the c-primes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B04BEB62-4B5D-B14E-BCDF-4AB66FE4EC0A}" type="slidenum">
              <a:rPr lang="en-US"/>
              <a:pPr/>
              <a:t>56</a:t>
            </a:fld>
            <a:endParaRPr lang="en-US"/>
          </a:p>
        </p:txBody>
      </p:sp>
      <p:sp>
        <p:nvSpPr>
          <p:cNvPr id="1350658" name="Rectangle 2"/>
          <p:cNvSpPr>
            <a:spLocks noGrp="1" noChangeArrowheads="1"/>
          </p:cNvSpPr>
          <p:nvPr>
            <p:ph type="title"/>
          </p:nvPr>
        </p:nvSpPr>
        <p:spPr/>
        <p:txBody>
          <a:bodyPr/>
          <a:lstStyle/>
          <a:p>
            <a:r>
              <a:rPr lang="en-US"/>
              <a:t>Binate covering</a:t>
            </a:r>
          </a:p>
        </p:txBody>
      </p:sp>
      <p:sp>
        <p:nvSpPr>
          <p:cNvPr id="1350659" name="Rectangle 3"/>
          <p:cNvSpPr>
            <a:spLocks noGrp="1" noChangeArrowheads="1"/>
          </p:cNvSpPr>
          <p:nvPr>
            <p:ph type="body" idx="1"/>
          </p:nvPr>
        </p:nvSpPr>
        <p:spPr/>
        <p:txBody>
          <a:bodyPr/>
          <a:lstStyle/>
          <a:p>
            <a:r>
              <a:rPr lang="en-US" sz="2400"/>
              <a:t>Covering problem is more complex</a:t>
            </a:r>
          </a:p>
          <a:p>
            <a:pPr lvl="1"/>
            <a:r>
              <a:rPr lang="en-US" sz="2000"/>
              <a:t>As compared to minimizing logic functions.</a:t>
            </a:r>
          </a:p>
          <a:p>
            <a:r>
              <a:rPr lang="en-US" sz="2400"/>
              <a:t>In classic Boolean minimization we just need enough implicants to cover the minterm</a:t>
            </a:r>
          </a:p>
          <a:p>
            <a:pPr lvl="1"/>
            <a:r>
              <a:rPr lang="en-US" sz="2000"/>
              <a:t>Covering clause is</a:t>
            </a:r>
            <a:r>
              <a:rPr lang="en-US" sz="2000">
                <a:solidFill>
                  <a:schemeClr val="bg2"/>
                </a:solidFill>
              </a:rPr>
              <a:t> unate </a:t>
            </a:r>
            <a:r>
              <a:rPr lang="en-US" sz="2000"/>
              <a:t>in all variables</a:t>
            </a:r>
          </a:p>
          <a:p>
            <a:pPr lvl="1"/>
            <a:r>
              <a:rPr lang="en-US" sz="2000"/>
              <a:t>Any additional implicant does not hurt</a:t>
            </a:r>
          </a:p>
          <a:p>
            <a:r>
              <a:rPr lang="en-US" sz="2400"/>
              <a:t>In Boolean relation optimization, we need to pick implicants to realize a compatible function</a:t>
            </a:r>
          </a:p>
          <a:p>
            <a:pPr lvl="1"/>
            <a:r>
              <a:rPr lang="en-US" sz="2000"/>
              <a:t>Some implicants cannot be taken together</a:t>
            </a:r>
          </a:p>
          <a:p>
            <a:pPr lvl="1"/>
            <a:r>
              <a:rPr lang="en-US" sz="2000"/>
              <a:t>Covering clause is </a:t>
            </a:r>
            <a:r>
              <a:rPr lang="en-US" sz="2000">
                <a:solidFill>
                  <a:schemeClr val="bg2"/>
                </a:solidFill>
              </a:rPr>
              <a:t>binate </a:t>
            </a:r>
            <a:r>
              <a:rPr lang="en-US" sz="2000"/>
              <a:t>(implicant mutual exclusion)</a:t>
            </a:r>
          </a:p>
          <a:p>
            <a:pPr lvl="1"/>
            <a:r>
              <a:rPr lang="en-US" sz="2000"/>
              <a:t>Non-compact Boolean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06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06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065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506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06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065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5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CCAD5756-14F2-B24E-A225-46D92DB7B5B0}" type="slidenum">
              <a:rPr lang="en-US"/>
              <a:pPr/>
              <a:t>57</a:t>
            </a:fld>
            <a:endParaRPr lang="en-US"/>
          </a:p>
        </p:txBody>
      </p:sp>
      <p:sp>
        <p:nvSpPr>
          <p:cNvPr id="1351682" name="Rectangle 2"/>
          <p:cNvSpPr>
            <a:spLocks noGrp="1" noChangeArrowheads="1"/>
          </p:cNvSpPr>
          <p:nvPr>
            <p:ph type="title"/>
          </p:nvPr>
        </p:nvSpPr>
        <p:spPr/>
        <p:txBody>
          <a:bodyPr/>
          <a:lstStyle/>
          <a:p>
            <a:r>
              <a:rPr lang="en-US"/>
              <a:t>Solving binate covering</a:t>
            </a:r>
          </a:p>
        </p:txBody>
      </p:sp>
      <p:sp>
        <p:nvSpPr>
          <p:cNvPr id="1351683" name="Rectangle 3"/>
          <p:cNvSpPr>
            <a:spLocks noGrp="1" noChangeArrowheads="1"/>
          </p:cNvSpPr>
          <p:nvPr>
            <p:ph type="body" idx="1"/>
          </p:nvPr>
        </p:nvSpPr>
        <p:spPr/>
        <p:txBody>
          <a:bodyPr/>
          <a:lstStyle/>
          <a:p>
            <a:r>
              <a:rPr lang="en-US"/>
              <a:t>Binate cover can be solved with branch and bound</a:t>
            </a:r>
          </a:p>
          <a:p>
            <a:pPr lvl="1"/>
            <a:r>
              <a:rPr lang="en-US"/>
              <a:t>In practice much more difficult to solve, because it is harder to bound effectively</a:t>
            </a:r>
          </a:p>
          <a:p>
            <a:r>
              <a:rPr lang="en-US"/>
              <a:t>Binate cover can be reduced to min-cost SAT</a:t>
            </a:r>
          </a:p>
          <a:p>
            <a:pPr lvl="1"/>
            <a:r>
              <a:rPr lang="en-US"/>
              <a:t>SAT solvers can be used</a:t>
            </a:r>
          </a:p>
          <a:p>
            <a:r>
              <a:rPr lang="en-US"/>
              <a:t>Binate cover can be also modeled by BDDs</a:t>
            </a:r>
          </a:p>
          <a:p>
            <a:r>
              <a:rPr lang="en-US"/>
              <a:t>Several approximation algorithms for binate cover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8FAEF56F-6299-944A-8097-3F838B0193D1}" type="slidenum">
              <a:rPr lang="en-US"/>
              <a:pPr/>
              <a:t>58</a:t>
            </a:fld>
            <a:endParaRPr lang="en-US"/>
          </a:p>
        </p:txBody>
      </p:sp>
      <p:sp>
        <p:nvSpPr>
          <p:cNvPr id="1353730" name="Rectangle 2"/>
          <p:cNvSpPr>
            <a:spLocks noGrp="1" noChangeArrowheads="1"/>
          </p:cNvSpPr>
          <p:nvPr>
            <p:ph type="title"/>
          </p:nvPr>
        </p:nvSpPr>
        <p:spPr/>
        <p:txBody>
          <a:bodyPr/>
          <a:lstStyle/>
          <a:p>
            <a:r>
              <a:rPr lang="en-US"/>
              <a:t>Summary: Boolean Relations</a:t>
            </a:r>
          </a:p>
        </p:txBody>
      </p:sp>
      <p:sp>
        <p:nvSpPr>
          <p:cNvPr id="1353731" name="Rectangle 3"/>
          <p:cNvSpPr>
            <a:spLocks noGrp="1" noChangeArrowheads="1"/>
          </p:cNvSpPr>
          <p:nvPr>
            <p:ph type="body" idx="1"/>
          </p:nvPr>
        </p:nvSpPr>
        <p:spPr/>
        <p:txBody>
          <a:bodyPr/>
          <a:lstStyle/>
          <a:p>
            <a:r>
              <a:rPr lang="en-US"/>
              <a:t>Generalization of Boolean functions</a:t>
            </a:r>
          </a:p>
          <a:p>
            <a:pPr lvl="1"/>
            <a:r>
              <a:rPr lang="en-US"/>
              <a:t>More degrees of freedom than don</a:t>
            </a:r>
            <a:r>
              <a:rPr lang="ja-JP" altLang="en-US">
                <a:latin typeface="Arial"/>
              </a:rPr>
              <a:t>’</a:t>
            </a:r>
            <a:r>
              <a:rPr lang="en-US"/>
              <a:t>t care sets</a:t>
            </a:r>
          </a:p>
          <a:p>
            <a:r>
              <a:rPr lang="en-US"/>
              <a:t>Useful to represent multiple choice</a:t>
            </a:r>
          </a:p>
          <a:p>
            <a:r>
              <a:rPr lang="en-US"/>
              <a:t>Useful to model internals of logic networks</a:t>
            </a:r>
          </a:p>
          <a:p>
            <a:r>
              <a:rPr lang="en-US"/>
              <a:t>Elegant formalism, but computationally-intensive solution method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Boolean Algebras</a:t>
            </a:r>
          </a:p>
        </p:txBody>
      </p:sp>
      <p:sp>
        <p:nvSpPr>
          <p:cNvPr id="3" name="Content Placeholder 2"/>
          <p:cNvSpPr>
            <a:spLocks noGrp="1"/>
          </p:cNvSpPr>
          <p:nvPr>
            <p:ph idx="1"/>
          </p:nvPr>
        </p:nvSpPr>
        <p:spPr>
          <a:xfrm>
            <a:off x="228600" y="1079500"/>
            <a:ext cx="8712200" cy="5585460"/>
          </a:xfrm>
        </p:spPr>
        <p:txBody>
          <a:bodyPr/>
          <a:lstStyle/>
          <a:p>
            <a:r>
              <a:rPr lang="en-US" dirty="0"/>
              <a:t>Algebra of classes:</a:t>
            </a:r>
          </a:p>
          <a:p>
            <a:pPr lvl="1"/>
            <a:r>
              <a:rPr lang="en-US" dirty="0"/>
              <a:t>Universal set </a:t>
            </a:r>
            <a:r>
              <a:rPr lang="en-US" dirty="0">
                <a:solidFill>
                  <a:schemeClr val="tx2"/>
                </a:solidFill>
              </a:rPr>
              <a:t>S</a:t>
            </a:r>
            <a:r>
              <a:rPr lang="en-US" dirty="0"/>
              <a:t> </a:t>
            </a:r>
            <a:r>
              <a:rPr lang="mr-IN" dirty="0"/>
              <a:t>–</a:t>
            </a:r>
            <a:r>
              <a:rPr lang="en-US" dirty="0"/>
              <a:t> classes are subsets of </a:t>
            </a:r>
            <a:r>
              <a:rPr lang="en-US" dirty="0">
                <a:solidFill>
                  <a:schemeClr val="tx2"/>
                </a:solidFill>
              </a:rPr>
              <a:t>S</a:t>
            </a:r>
            <a:endParaRPr lang="en-US" dirty="0"/>
          </a:p>
          <a:p>
            <a:pPr lvl="1"/>
            <a:r>
              <a:rPr lang="en-US" dirty="0">
                <a:solidFill>
                  <a:schemeClr val="tx2"/>
                </a:solidFill>
              </a:rPr>
              <a:t>2</a:t>
            </a:r>
            <a:r>
              <a:rPr lang="en-US" baseline="30000" dirty="0">
                <a:solidFill>
                  <a:schemeClr val="tx2"/>
                </a:solidFill>
              </a:rPr>
              <a:t>S</a:t>
            </a:r>
            <a:r>
              <a:rPr lang="en-US" dirty="0"/>
              <a:t> set of subsets of S</a:t>
            </a:r>
          </a:p>
          <a:p>
            <a:pPr lvl="1"/>
            <a:r>
              <a:rPr lang="en-US" dirty="0"/>
              <a:t>Quintuple </a:t>
            </a:r>
            <a:r>
              <a:rPr lang="en-US" dirty="0">
                <a:solidFill>
                  <a:schemeClr val="tx2"/>
                </a:solidFill>
              </a:rPr>
              <a:t>(2</a:t>
            </a:r>
            <a:r>
              <a:rPr lang="en-US" baseline="30000" dirty="0">
                <a:solidFill>
                  <a:schemeClr val="tx2"/>
                </a:solidFill>
              </a:rPr>
              <a:t>S</a:t>
            </a:r>
            <a:r>
              <a:rPr lang="en-US" dirty="0">
                <a:solidFill>
                  <a:schemeClr val="tx2"/>
                </a:solidFill>
              </a:rPr>
              <a:t>, U, </a:t>
            </a:r>
            <a:r>
              <a:rPr lang="en-US" dirty="0" err="1">
                <a:solidFill>
                  <a:srgbClr val="990099"/>
                </a:solidFill>
              </a:rPr>
              <a:t>Π</a:t>
            </a:r>
            <a:r>
              <a:rPr lang="en-US" dirty="0">
                <a:solidFill>
                  <a:schemeClr val="tx2"/>
                </a:solidFill>
              </a:rPr>
              <a:t> , </a:t>
            </a:r>
            <a:r>
              <a:rPr lang="en-US" dirty="0" err="1">
                <a:solidFill>
                  <a:schemeClr val="tx2"/>
                </a:solidFill>
              </a:rPr>
              <a:t>Ø</a:t>
            </a:r>
            <a:r>
              <a:rPr lang="en-US" dirty="0">
                <a:solidFill>
                  <a:schemeClr val="tx2"/>
                </a:solidFill>
              </a:rPr>
              <a:t>, S)</a:t>
            </a:r>
          </a:p>
          <a:p>
            <a:r>
              <a:rPr lang="en-US" dirty="0"/>
              <a:t>Arithmetic Boolean algebra</a:t>
            </a:r>
          </a:p>
          <a:p>
            <a:pPr lvl="1"/>
            <a:r>
              <a:rPr lang="en-US" dirty="0">
                <a:solidFill>
                  <a:srgbClr val="990099"/>
                </a:solidFill>
              </a:rPr>
              <a:t>n</a:t>
            </a:r>
            <a:r>
              <a:rPr lang="en-US" dirty="0"/>
              <a:t> = product of distinct primes</a:t>
            </a:r>
          </a:p>
          <a:p>
            <a:pPr lvl="1"/>
            <a:r>
              <a:rPr lang="en-US" dirty="0" err="1">
                <a:solidFill>
                  <a:srgbClr val="990099"/>
                </a:solidFill>
              </a:rPr>
              <a:t>D</a:t>
            </a:r>
            <a:r>
              <a:rPr lang="en-US" baseline="-25000" dirty="0" err="1">
                <a:solidFill>
                  <a:srgbClr val="990099"/>
                </a:solidFill>
              </a:rPr>
              <a:t>n</a:t>
            </a:r>
            <a:r>
              <a:rPr lang="en-US" dirty="0"/>
              <a:t> = divisors of n</a:t>
            </a:r>
          </a:p>
          <a:p>
            <a:pPr lvl="1"/>
            <a:r>
              <a:rPr lang="en-US" dirty="0"/>
              <a:t>Quintuple </a:t>
            </a:r>
            <a:r>
              <a:rPr lang="en-US" dirty="0">
                <a:solidFill>
                  <a:schemeClr val="tx2"/>
                </a:solidFill>
              </a:rPr>
              <a:t>(</a:t>
            </a:r>
            <a:r>
              <a:rPr lang="en-US" dirty="0" err="1">
                <a:solidFill>
                  <a:srgbClr val="990099"/>
                </a:solidFill>
              </a:rPr>
              <a:t>D</a:t>
            </a:r>
            <a:r>
              <a:rPr lang="en-US" baseline="-25000" dirty="0" err="1">
                <a:solidFill>
                  <a:srgbClr val="990099"/>
                </a:solidFill>
              </a:rPr>
              <a:t>n</a:t>
            </a:r>
            <a:r>
              <a:rPr lang="en-US" dirty="0">
                <a:solidFill>
                  <a:srgbClr val="990099"/>
                </a:solidFill>
              </a:rPr>
              <a:t>, lcm, </a:t>
            </a:r>
            <a:r>
              <a:rPr lang="en-US" dirty="0" err="1">
                <a:solidFill>
                  <a:srgbClr val="990099"/>
                </a:solidFill>
              </a:rPr>
              <a:t>gcd</a:t>
            </a:r>
            <a:r>
              <a:rPr lang="en-US" dirty="0">
                <a:solidFill>
                  <a:srgbClr val="990099"/>
                </a:solidFill>
              </a:rPr>
              <a:t> , 1, </a:t>
            </a:r>
            <a:r>
              <a:rPr lang="en-US" dirty="0">
                <a:solidFill>
                  <a:schemeClr val="tx2"/>
                </a:solidFill>
              </a:rPr>
              <a:t>n)</a:t>
            </a:r>
          </a:p>
          <a:p>
            <a:pPr lvl="1"/>
            <a:r>
              <a:rPr lang="en-US" dirty="0"/>
              <a:t>Example </a:t>
            </a:r>
            <a:r>
              <a:rPr lang="en-US" dirty="0">
                <a:solidFill>
                  <a:schemeClr val="tx2"/>
                </a:solidFill>
              </a:rPr>
              <a:t>n = 30 - ({1,2,3,5,6, 10, 15,30}, lcm, </a:t>
            </a:r>
            <a:r>
              <a:rPr lang="en-US" dirty="0" err="1">
                <a:solidFill>
                  <a:schemeClr val="tx2"/>
                </a:solidFill>
              </a:rPr>
              <a:t>gcd</a:t>
            </a:r>
            <a:r>
              <a:rPr lang="en-US" dirty="0">
                <a:solidFill>
                  <a:schemeClr val="tx2"/>
                </a:solidFill>
              </a:rPr>
              <a:t>, 1, 30)</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dirty="0"/>
              <a:t>(c)  Giovanni De Micheli</a:t>
            </a:r>
          </a:p>
        </p:txBody>
      </p:sp>
      <p:sp>
        <p:nvSpPr>
          <p:cNvPr id="5" name="Slide Number Placeholder 4"/>
          <p:cNvSpPr>
            <a:spLocks noGrp="1"/>
          </p:cNvSpPr>
          <p:nvPr>
            <p:ph type="sldNum" sz="quarter" idx="11"/>
          </p:nvPr>
        </p:nvSpPr>
        <p:spPr/>
        <p:txBody>
          <a:bodyPr/>
          <a:lstStyle/>
          <a:p>
            <a:fld id="{8939F1C1-667D-EC47-8A8C-A8708B16464C}" type="slidenum">
              <a:rPr lang="en-US" smtClean="0"/>
              <a:pPr/>
              <a:t>6</a:t>
            </a:fld>
            <a:endParaRPr lang="en-US"/>
          </a:p>
        </p:txBody>
      </p:sp>
    </p:spTree>
    <p:extLst>
      <p:ext uri="{BB962C8B-B14F-4D97-AF65-F5344CB8AC3E}">
        <p14:creationId xmlns:p14="http://schemas.microsoft.com/office/powerpoint/2010/main" val="10086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1DD7D0B2-91B3-E742-8DB4-D739D29F44E8}" type="slidenum">
              <a:rPr lang="en-US"/>
              <a:pPr/>
              <a:t>7</a:t>
            </a:fld>
            <a:endParaRPr lang="en-US"/>
          </a:p>
        </p:txBody>
      </p:sp>
      <p:sp>
        <p:nvSpPr>
          <p:cNvPr id="1283074" name="Rectangle 2"/>
          <p:cNvSpPr>
            <a:spLocks noGrp="1" noChangeArrowheads="1"/>
          </p:cNvSpPr>
          <p:nvPr>
            <p:ph type="title"/>
          </p:nvPr>
        </p:nvSpPr>
        <p:spPr/>
        <p:txBody>
          <a:bodyPr/>
          <a:lstStyle/>
          <a:p>
            <a:r>
              <a:rPr lang="en-US"/>
              <a:t>The </a:t>
            </a:r>
            <a:r>
              <a:rPr lang="en-US" i="1"/>
              <a:t>don</a:t>
            </a:r>
            <a:r>
              <a:rPr lang="ja-JP" altLang="en-US" i="1">
                <a:latin typeface="Arial"/>
              </a:rPr>
              <a:t>’</a:t>
            </a:r>
            <a:r>
              <a:rPr lang="en-US" i="1"/>
              <a:t>t care</a:t>
            </a:r>
            <a:r>
              <a:rPr lang="en-US"/>
              <a:t> conditions</a:t>
            </a:r>
          </a:p>
        </p:txBody>
      </p:sp>
      <p:sp>
        <p:nvSpPr>
          <p:cNvPr id="1283075" name="Rectangle 3"/>
          <p:cNvSpPr>
            <a:spLocks noGrp="1" noChangeArrowheads="1"/>
          </p:cNvSpPr>
          <p:nvPr>
            <p:ph type="body" idx="1"/>
          </p:nvPr>
        </p:nvSpPr>
        <p:spPr/>
        <p:txBody>
          <a:bodyPr/>
          <a:lstStyle/>
          <a:p>
            <a:r>
              <a:rPr lang="en-US"/>
              <a:t>We do not care about the value of a function</a:t>
            </a:r>
          </a:p>
          <a:p>
            <a:r>
              <a:rPr lang="en-US"/>
              <a:t>Related to the environment</a:t>
            </a:r>
          </a:p>
          <a:p>
            <a:pPr lvl="1"/>
            <a:r>
              <a:rPr lang="en-US"/>
              <a:t>Input patterns that never occur</a:t>
            </a:r>
          </a:p>
          <a:p>
            <a:pPr lvl="1"/>
            <a:r>
              <a:rPr lang="en-US"/>
              <a:t>Input patterns such that some output is never observed</a:t>
            </a:r>
          </a:p>
          <a:p>
            <a:r>
              <a:rPr lang="en-US"/>
              <a:t>Very important for synthesis and optimization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0677C505-F51F-9949-B016-5A4F6167E979}" type="slidenum">
              <a:rPr lang="en-US"/>
              <a:pPr/>
              <a:t>8</a:t>
            </a:fld>
            <a:endParaRPr lang="en-US"/>
          </a:p>
        </p:txBody>
      </p:sp>
      <p:sp>
        <p:nvSpPr>
          <p:cNvPr id="1284098" name="Rectangle 2"/>
          <p:cNvSpPr>
            <a:spLocks noGrp="1" noChangeArrowheads="1"/>
          </p:cNvSpPr>
          <p:nvPr>
            <p:ph type="title"/>
          </p:nvPr>
        </p:nvSpPr>
        <p:spPr/>
        <p:txBody>
          <a:bodyPr/>
          <a:lstStyle/>
          <a:p>
            <a:r>
              <a:rPr lang="en-US"/>
              <a:t>Definitions</a:t>
            </a:r>
          </a:p>
        </p:txBody>
      </p:sp>
      <p:sp>
        <p:nvSpPr>
          <p:cNvPr id="1284099" name="Rectangle 3"/>
          <p:cNvSpPr>
            <a:spLocks noGrp="1" noChangeArrowheads="1"/>
          </p:cNvSpPr>
          <p:nvPr>
            <p:ph type="body" idx="1"/>
          </p:nvPr>
        </p:nvSpPr>
        <p:spPr/>
        <p:txBody>
          <a:bodyPr/>
          <a:lstStyle/>
          <a:p>
            <a:r>
              <a:rPr lang="en-US"/>
              <a:t>Scalar function:</a:t>
            </a:r>
          </a:p>
          <a:p>
            <a:pPr lvl="1"/>
            <a:r>
              <a:rPr lang="en-US">
                <a:solidFill>
                  <a:schemeClr val="tx2"/>
                </a:solidFill>
              </a:rPr>
              <a:t>ON-set</a:t>
            </a:r>
          </a:p>
          <a:p>
            <a:pPr lvl="2"/>
            <a:r>
              <a:rPr lang="en-US"/>
              <a:t>Subset of the domain such that </a:t>
            </a:r>
            <a:r>
              <a:rPr lang="en-US">
                <a:solidFill>
                  <a:schemeClr val="tx2"/>
                </a:solidFill>
              </a:rPr>
              <a:t>f</a:t>
            </a:r>
            <a:r>
              <a:rPr lang="en-US" i="1"/>
              <a:t> </a:t>
            </a:r>
            <a:r>
              <a:rPr lang="en-US"/>
              <a:t>is true</a:t>
            </a:r>
          </a:p>
          <a:p>
            <a:pPr lvl="1"/>
            <a:r>
              <a:rPr lang="en-US">
                <a:solidFill>
                  <a:schemeClr val="tx2"/>
                </a:solidFill>
              </a:rPr>
              <a:t>OFF-set</a:t>
            </a:r>
          </a:p>
          <a:p>
            <a:pPr lvl="2"/>
            <a:r>
              <a:rPr lang="en-US"/>
              <a:t>Subset of the domain such that </a:t>
            </a:r>
            <a:r>
              <a:rPr lang="en-US">
                <a:solidFill>
                  <a:schemeClr val="tx2"/>
                </a:solidFill>
              </a:rPr>
              <a:t>f</a:t>
            </a:r>
            <a:r>
              <a:rPr lang="en-US"/>
              <a:t> is false</a:t>
            </a:r>
          </a:p>
          <a:p>
            <a:pPr lvl="1"/>
            <a:r>
              <a:rPr lang="en-US">
                <a:solidFill>
                  <a:schemeClr val="tx2"/>
                </a:solidFill>
              </a:rPr>
              <a:t>DC-set</a:t>
            </a:r>
          </a:p>
          <a:p>
            <a:pPr lvl="2"/>
            <a:r>
              <a:rPr lang="en-US"/>
              <a:t>Subset of the domain such that </a:t>
            </a:r>
            <a:r>
              <a:rPr lang="en-US">
                <a:solidFill>
                  <a:schemeClr val="tx2"/>
                </a:solidFill>
              </a:rPr>
              <a:t>f</a:t>
            </a:r>
            <a:r>
              <a:rPr lang="en-US" i="1">
                <a:solidFill>
                  <a:schemeClr val="tx2"/>
                </a:solidFill>
              </a:rPr>
              <a:t> </a:t>
            </a:r>
            <a:r>
              <a:rPr lang="en-US"/>
              <a:t>is a </a:t>
            </a:r>
            <a:r>
              <a:rPr lang="en-US" i="1"/>
              <a:t>don</a:t>
            </a:r>
            <a:r>
              <a:rPr lang="ja-JP" altLang="en-US" i="1">
                <a:latin typeface="Arial"/>
              </a:rPr>
              <a:t>’</a:t>
            </a:r>
            <a:r>
              <a:rPr lang="en-US" i="1"/>
              <a:t>t care</a:t>
            </a:r>
          </a:p>
          <a:p>
            <a:r>
              <a:rPr lang="en-US"/>
              <a:t>Multiple-output function:</a:t>
            </a:r>
          </a:p>
          <a:p>
            <a:pPr lvl="1"/>
            <a:r>
              <a:rPr lang="en-US"/>
              <a:t>ON, OFF, DC-sets defined for each component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409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3824B43D-D820-3A4E-ACE0-0DB808D58037}" type="slidenum">
              <a:rPr lang="en-US"/>
              <a:pPr/>
              <a:t>9</a:t>
            </a:fld>
            <a:endParaRPr lang="en-US"/>
          </a:p>
        </p:txBody>
      </p:sp>
      <p:sp>
        <p:nvSpPr>
          <p:cNvPr id="1285122" name="Rectangle 2"/>
          <p:cNvSpPr>
            <a:spLocks noGrp="1" noChangeArrowheads="1"/>
          </p:cNvSpPr>
          <p:nvPr>
            <p:ph type="title"/>
          </p:nvPr>
        </p:nvSpPr>
        <p:spPr/>
        <p:txBody>
          <a:bodyPr/>
          <a:lstStyle/>
          <a:p>
            <a:r>
              <a:rPr lang="en-US"/>
              <a:t>Cubical representation</a:t>
            </a:r>
          </a:p>
        </p:txBody>
      </p:sp>
      <p:pic>
        <p:nvPicPr>
          <p:cNvPr id="128512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theme/theme1.xml><?xml version="1.0" encoding="utf-8"?>
<a:theme xmlns:a="http://schemas.openxmlformats.org/drawingml/2006/main" name="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TotalTime>
  <Words>6140</Words>
  <Application>Microsoft Macintosh PowerPoint</Application>
  <PresentationFormat>On-screen Show (4:3)</PresentationFormat>
  <Paragraphs>905</Paragraphs>
  <Slides>58</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 Unicode MS</vt:lpstr>
      <vt:lpstr>ヒラギノ角ゴ Pro W3</vt:lpstr>
      <vt:lpstr>Arial</vt:lpstr>
      <vt:lpstr>Arial Narrow</vt:lpstr>
      <vt:lpstr>Lucida Grande</vt:lpstr>
      <vt:lpstr>Monotype Sorts</vt:lpstr>
      <vt:lpstr>Symbol</vt:lpstr>
      <vt:lpstr>Times Ten Roman</vt:lpstr>
      <vt:lpstr>gsrcPresentationTemplate</vt:lpstr>
      <vt:lpstr>Two-level Logic Synthesis and Optimization</vt:lpstr>
      <vt:lpstr>Module 1</vt:lpstr>
      <vt:lpstr>What is logic synthesis?</vt:lpstr>
      <vt:lpstr>Logic synthesis has a long history</vt:lpstr>
      <vt:lpstr>Combinational logic design Background</vt:lpstr>
      <vt:lpstr>Examples of Boolean Algebras</vt:lpstr>
      <vt:lpstr>The don’t care conditions</vt:lpstr>
      <vt:lpstr>Definitions</vt:lpstr>
      <vt:lpstr>Cubical representation</vt:lpstr>
      <vt:lpstr>Definitions</vt:lpstr>
      <vt:lpstr>Tabular representations</vt:lpstr>
      <vt:lpstr>Example of truth table</vt:lpstr>
      <vt:lpstr>Example of an encoded truth table</vt:lpstr>
      <vt:lpstr>Example of implicant table</vt:lpstr>
      <vt:lpstr>Cubical representation of minterms and implicants</vt:lpstr>
      <vt:lpstr>Representations</vt:lpstr>
      <vt:lpstr>Module 2</vt:lpstr>
      <vt:lpstr>Two-level logic optimization motivation</vt:lpstr>
      <vt:lpstr>Programmable logic arrays</vt:lpstr>
      <vt:lpstr>Pseudo NMOS PLA</vt:lpstr>
      <vt:lpstr>Programmable logic array</vt:lpstr>
      <vt:lpstr>Two-level minimization</vt:lpstr>
      <vt:lpstr>Definitions</vt:lpstr>
      <vt:lpstr>Example</vt:lpstr>
      <vt:lpstr>Definitions</vt:lpstr>
      <vt:lpstr>Two-level logic minimization</vt:lpstr>
      <vt:lpstr>Exact logic minimization</vt:lpstr>
      <vt:lpstr>Prime implicant table</vt:lpstr>
      <vt:lpstr>Example</vt:lpstr>
      <vt:lpstr>Minimum cover early methods</vt:lpstr>
      <vt:lpstr>Example</vt:lpstr>
      <vt:lpstr>Matrix representation</vt:lpstr>
      <vt:lpstr>Example</vt:lpstr>
      <vt:lpstr>Covering problem</vt:lpstr>
      <vt:lpstr>Example  Edge-cover of a hypergraph</vt:lpstr>
      <vt:lpstr>Branch and bound algorithm</vt:lpstr>
      <vt:lpstr>Example</vt:lpstr>
      <vt:lpstr>Branch and bound for logic minimization Reduction strategies</vt:lpstr>
      <vt:lpstr>Branch and bound for logic minimization Reduction strategies</vt:lpstr>
      <vt:lpstr>Example</vt:lpstr>
      <vt:lpstr>Example</vt:lpstr>
      <vt:lpstr>Branch and bound covering algorithm</vt:lpstr>
      <vt:lpstr>Bounding function</vt:lpstr>
      <vt:lpstr>Example</vt:lpstr>
      <vt:lpstr>Example</vt:lpstr>
      <vt:lpstr>Example Branching on the cyclic core</vt:lpstr>
      <vt:lpstr>Espresso-exact</vt:lpstr>
      <vt:lpstr>Example</vt:lpstr>
      <vt:lpstr>Exact two-level minimization</vt:lpstr>
      <vt:lpstr>Module 3</vt:lpstr>
      <vt:lpstr>Boolean relations</vt:lpstr>
      <vt:lpstr>Example</vt:lpstr>
      <vt:lpstr>Example</vt:lpstr>
      <vt:lpstr>Example</vt:lpstr>
      <vt:lpstr>Minimization of Boolean relations</vt:lpstr>
      <vt:lpstr>Binate covering</vt:lpstr>
      <vt:lpstr>Solving binate covering</vt:lpstr>
      <vt:lpstr>Summary: Boolean Relations</vt:lpstr>
    </vt:vector>
  </TitlesOfParts>
  <Company>EPFL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Two-level Logic Synthesis and Optimization</dc:title>
  <cp:lastModifiedBy>Microsoft Office User</cp:lastModifiedBy>
  <cp:revision>27</cp:revision>
  <dcterms:modified xsi:type="dcterms:W3CDTF">2020-10-22T14:38:08Z</dcterms:modified>
</cp:coreProperties>
</file>